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377" r:id="rId5"/>
    <p:sldId id="379" r:id="rId6"/>
    <p:sldId id="382" r:id="rId7"/>
    <p:sldId id="259" r:id="rId8"/>
    <p:sldId id="388" r:id="rId9"/>
    <p:sldId id="408" r:id="rId10"/>
    <p:sldId id="390" r:id="rId11"/>
    <p:sldId id="409" r:id="rId12"/>
    <p:sldId id="407" r:id="rId13"/>
    <p:sldId id="391" r:id="rId14"/>
    <p:sldId id="410" r:id="rId15"/>
    <p:sldId id="411" r:id="rId16"/>
    <p:sldId id="415" r:id="rId17"/>
    <p:sldId id="416" r:id="rId18"/>
    <p:sldId id="412" r:id="rId19"/>
    <p:sldId id="413" r:id="rId20"/>
    <p:sldId id="414"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2" clrIdx="0">
    <p:extLst>
      <p:ext uri="{19B8F6BF-5375-455C-9EA6-DF929625EA0E}">
        <p15:presenceInfo xmlns:p15="http://schemas.microsoft.com/office/powerpoint/2012/main" userId="Pascalle Cu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14A7BC-33C5-407D-B2EF-539E737C29B5}" v="100" dt="2019-11-20T17:51:04.7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20T16:48:05.312" idx="2">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B99AE-8FD9-4297-AC1E-89C71D9296E4}" type="datetimeFigureOut">
              <a:rPr lang="nl-NL" smtClean="0"/>
              <a:t>21-11-2019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26782-3291-4647-B6A8-C438B9038E2C}" type="slidenum">
              <a:rPr lang="nl-NL" smtClean="0"/>
              <a:t>‹nr.›</a:t>
            </a:fld>
            <a:endParaRPr lang="nl-NL"/>
          </a:p>
        </p:txBody>
      </p:sp>
    </p:spTree>
    <p:extLst>
      <p:ext uri="{BB962C8B-B14F-4D97-AF65-F5344CB8AC3E}">
        <p14:creationId xmlns:p14="http://schemas.microsoft.com/office/powerpoint/2010/main" val="61115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pPr/>
              <a:t>4</a:t>
            </a:fld>
            <a:endParaRPr lang="nl-NL"/>
          </a:p>
        </p:txBody>
      </p:sp>
    </p:spTree>
    <p:extLst>
      <p:ext uri="{BB962C8B-B14F-4D97-AF65-F5344CB8AC3E}">
        <p14:creationId xmlns:p14="http://schemas.microsoft.com/office/powerpoint/2010/main" val="382185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068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63925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3678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5047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2864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264628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0625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22116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9865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21-11-2019</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658057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21-11-2019</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0701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ovisie.nl/" TargetMode="External"/><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movisie.nl/artikel/voordelen-participatiesamenlev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volutiegids.nl/commons/" TargetMode="External"/><Relationship Id="rId2" Type="http://schemas.openxmlformats.org/officeDocument/2006/relationships/hyperlink" Target="https://www.vpro.nl/programmas/tegenlicht/kijk/afleveringen/2017-2018/Ons-gemeengoed.html" TargetMode="External"/><Relationship Id="rId1" Type="http://schemas.openxmlformats.org/officeDocument/2006/relationships/slideLayout" Target="../slideLayouts/slideLayout6.xml"/><Relationship Id="rId4" Type="http://schemas.openxmlformats.org/officeDocument/2006/relationships/hyperlink" Target="https://www.buurtwijs.nl/content/wijsheid-van-een-burgerinitiatief-samenwerken-vermenigvuldig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09005DAC-FEA5-473D-9DDF-630071BC1C51}"/>
              </a:ext>
            </a:extLst>
          </p:cNvPr>
          <p:cNvSpPr txBox="1"/>
          <p:nvPr/>
        </p:nvSpPr>
        <p:spPr>
          <a:xfrm>
            <a:off x="997762" y="1257624"/>
            <a:ext cx="5253318" cy="830997"/>
          </a:xfrm>
          <a:prstGeom prst="rect">
            <a:avLst/>
          </a:prstGeom>
          <a:noFill/>
        </p:spPr>
        <p:txBody>
          <a:bodyPr wrap="square" rtlCol="0">
            <a:spAutoFit/>
          </a:bodyPr>
          <a:lstStyle/>
          <a:p>
            <a:r>
              <a:rPr lang="nl-NL" sz="2400" b="1" dirty="0">
                <a:solidFill>
                  <a:schemeClr val="accent3"/>
                </a:solidFill>
              </a:rPr>
              <a:t>LJ2 P2 les 2</a:t>
            </a:r>
          </a:p>
          <a:p>
            <a:r>
              <a:rPr lang="nl-NL" sz="2400" b="1" dirty="0">
                <a:solidFill>
                  <a:schemeClr val="accent3"/>
                </a:solidFill>
              </a:rPr>
              <a:t>vrijdag 22 november</a:t>
            </a:r>
          </a:p>
        </p:txBody>
      </p:sp>
      <p:pic>
        <p:nvPicPr>
          <p:cNvPr id="2" name="Afbeelding 1">
            <a:extLst>
              <a:ext uri="{FF2B5EF4-FFF2-40B4-BE49-F238E27FC236}">
                <a16:creationId xmlns:a16="http://schemas.microsoft.com/office/drawing/2014/main" id="{8AB174C9-55E4-4451-B577-E9783FE9842F}"/>
              </a:ext>
            </a:extLst>
          </p:cNvPr>
          <p:cNvPicPr>
            <a:picLocks noChangeAspect="1"/>
          </p:cNvPicPr>
          <p:nvPr/>
        </p:nvPicPr>
        <p:blipFill>
          <a:blip r:embed="rId2"/>
          <a:stretch>
            <a:fillRect/>
          </a:stretch>
        </p:blipFill>
        <p:spPr>
          <a:xfrm>
            <a:off x="2485534" y="2302133"/>
            <a:ext cx="5619589" cy="3502349"/>
          </a:xfrm>
          <a:prstGeom prst="rect">
            <a:avLst/>
          </a:prstGeom>
        </p:spPr>
      </p:pic>
      <p:sp>
        <p:nvSpPr>
          <p:cNvPr id="4" name="Tekstvak 3">
            <a:extLst>
              <a:ext uri="{FF2B5EF4-FFF2-40B4-BE49-F238E27FC236}">
                <a16:creationId xmlns:a16="http://schemas.microsoft.com/office/drawing/2014/main" id="{B35E7A66-8B12-4C7F-8C10-F1C9210C45F4}"/>
              </a:ext>
            </a:extLst>
          </p:cNvPr>
          <p:cNvSpPr txBox="1"/>
          <p:nvPr/>
        </p:nvSpPr>
        <p:spPr>
          <a:xfrm>
            <a:off x="5229340" y="4883084"/>
            <a:ext cx="5480115" cy="707886"/>
          </a:xfrm>
          <a:prstGeom prst="rect">
            <a:avLst/>
          </a:prstGeom>
          <a:noFill/>
        </p:spPr>
        <p:txBody>
          <a:bodyPr wrap="square" rtlCol="0">
            <a:spAutoFit/>
          </a:bodyPr>
          <a:lstStyle/>
          <a:p>
            <a:r>
              <a:rPr lang="nl-NL" sz="4000" dirty="0">
                <a:latin typeface="Lucida Handwriting" panose="03010101010101010101" pitchFamily="66" charset="0"/>
              </a:rPr>
              <a:t>Bij Stad en Wijk!</a:t>
            </a:r>
          </a:p>
        </p:txBody>
      </p:sp>
    </p:spTree>
    <p:extLst>
      <p:ext uri="{BB962C8B-B14F-4D97-AF65-F5344CB8AC3E}">
        <p14:creationId xmlns:p14="http://schemas.microsoft.com/office/powerpoint/2010/main" val="179306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786C2A40-9053-4231-92AC-A453A11F8885}"/>
              </a:ext>
            </a:extLst>
          </p:cNvPr>
          <p:cNvSpPr txBox="1"/>
          <p:nvPr/>
        </p:nvSpPr>
        <p:spPr>
          <a:xfrm>
            <a:off x="1310326" y="1329178"/>
            <a:ext cx="8710367" cy="646331"/>
          </a:xfrm>
          <a:prstGeom prst="rect">
            <a:avLst/>
          </a:prstGeom>
          <a:noFill/>
        </p:spPr>
        <p:txBody>
          <a:bodyPr wrap="square" rtlCol="0">
            <a:spAutoFit/>
          </a:bodyPr>
          <a:lstStyle/>
          <a:p>
            <a:r>
              <a:rPr lang="nl-NL" sz="3600" b="1" dirty="0">
                <a:solidFill>
                  <a:schemeClr val="accent6"/>
                </a:solidFill>
              </a:rPr>
              <a:t>Vrijwilligerswerk</a:t>
            </a:r>
          </a:p>
        </p:txBody>
      </p:sp>
      <p:sp>
        <p:nvSpPr>
          <p:cNvPr id="4" name="Rechthoek 3">
            <a:extLst>
              <a:ext uri="{FF2B5EF4-FFF2-40B4-BE49-F238E27FC236}">
                <a16:creationId xmlns:a16="http://schemas.microsoft.com/office/drawing/2014/main" id="{8020A1A1-3771-4B98-B132-2257C6E9B088}"/>
              </a:ext>
            </a:extLst>
          </p:cNvPr>
          <p:cNvSpPr/>
          <p:nvPr/>
        </p:nvSpPr>
        <p:spPr>
          <a:xfrm>
            <a:off x="1310326" y="2185159"/>
            <a:ext cx="6096000" cy="1815882"/>
          </a:xfrm>
          <a:prstGeom prst="rect">
            <a:avLst/>
          </a:prstGeom>
        </p:spPr>
        <p:txBody>
          <a:bodyPr>
            <a:spAutoFit/>
          </a:bodyPr>
          <a:lstStyle/>
          <a:p>
            <a:r>
              <a:rPr lang="nl-NL" sz="2800" dirty="0"/>
              <a:t>Typen vrijwilligerswerk: </a:t>
            </a:r>
          </a:p>
          <a:p>
            <a:r>
              <a:rPr lang="nl-NL" sz="2800" dirty="0"/>
              <a:t>- Episodisch vrijwilligerswerk </a:t>
            </a:r>
          </a:p>
          <a:p>
            <a:r>
              <a:rPr lang="nl-NL" sz="2800" dirty="0"/>
              <a:t>- Traditioneel vrijwilligerswerk </a:t>
            </a:r>
          </a:p>
          <a:p>
            <a:r>
              <a:rPr lang="nl-NL" sz="2800" dirty="0"/>
              <a:t>- Geleide vrijwilligers</a:t>
            </a:r>
          </a:p>
        </p:txBody>
      </p:sp>
      <p:sp>
        <p:nvSpPr>
          <p:cNvPr id="5" name="Bijschrift: pijl-omhoog 4">
            <a:extLst>
              <a:ext uri="{FF2B5EF4-FFF2-40B4-BE49-F238E27FC236}">
                <a16:creationId xmlns:a16="http://schemas.microsoft.com/office/drawing/2014/main" id="{6CF8D38A-1BBC-4E4A-8A58-5EE4E1ABE8CD}"/>
              </a:ext>
            </a:extLst>
          </p:cNvPr>
          <p:cNvSpPr/>
          <p:nvPr/>
        </p:nvSpPr>
        <p:spPr>
          <a:xfrm>
            <a:off x="6787299" y="2743200"/>
            <a:ext cx="4892511" cy="364817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Zoek op de website van NOV en </a:t>
            </a:r>
            <a:r>
              <a:rPr lang="nl-NL" sz="2400" dirty="0" err="1"/>
              <a:t>Movisie</a:t>
            </a:r>
            <a:r>
              <a:rPr lang="nl-NL" sz="2400" dirty="0"/>
              <a:t> naar deze begrippen. </a:t>
            </a:r>
          </a:p>
          <a:p>
            <a:pPr algn="ctr"/>
            <a:r>
              <a:rPr lang="nl-NL" sz="2400" dirty="0"/>
              <a:t>Drie groepen, drie presentaties over 10 minuten!  </a:t>
            </a:r>
          </a:p>
        </p:txBody>
      </p:sp>
    </p:spTree>
    <p:extLst>
      <p:ext uri="{BB962C8B-B14F-4D97-AF65-F5344CB8AC3E}">
        <p14:creationId xmlns:p14="http://schemas.microsoft.com/office/powerpoint/2010/main" val="267855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4C36B4F-5380-4E0A-83F2-C4E7037D78E7}"/>
              </a:ext>
            </a:extLst>
          </p:cNvPr>
          <p:cNvSpPr/>
          <p:nvPr/>
        </p:nvSpPr>
        <p:spPr>
          <a:xfrm>
            <a:off x="908052" y="1377828"/>
            <a:ext cx="7275325" cy="646331"/>
          </a:xfrm>
          <a:prstGeom prst="rect">
            <a:avLst/>
          </a:prstGeom>
        </p:spPr>
        <p:txBody>
          <a:bodyPr wrap="none">
            <a:spAutoFit/>
          </a:bodyPr>
          <a:lstStyle/>
          <a:p>
            <a:r>
              <a:rPr lang="nl-NL" sz="3600" b="1" dirty="0">
                <a:solidFill>
                  <a:schemeClr val="accent6"/>
                </a:solidFill>
              </a:rPr>
              <a:t>Methodisch werken met vrijwilligers </a:t>
            </a:r>
          </a:p>
        </p:txBody>
      </p:sp>
      <p:sp>
        <p:nvSpPr>
          <p:cNvPr id="4" name="Tekstvak 3">
            <a:extLst>
              <a:ext uri="{FF2B5EF4-FFF2-40B4-BE49-F238E27FC236}">
                <a16:creationId xmlns:a16="http://schemas.microsoft.com/office/drawing/2014/main" id="{5CC4F6A7-BCF8-4EDC-B7A6-E65605410094}"/>
              </a:ext>
            </a:extLst>
          </p:cNvPr>
          <p:cNvSpPr txBox="1"/>
          <p:nvPr/>
        </p:nvSpPr>
        <p:spPr>
          <a:xfrm>
            <a:off x="2545237" y="2413337"/>
            <a:ext cx="6862714" cy="2677656"/>
          </a:xfrm>
          <a:prstGeom prst="rect">
            <a:avLst/>
          </a:prstGeom>
          <a:noFill/>
        </p:spPr>
        <p:txBody>
          <a:bodyPr wrap="square" rtlCol="0">
            <a:spAutoFit/>
          </a:bodyPr>
          <a:lstStyle/>
          <a:p>
            <a:pPr marL="342900" indent="-342900">
              <a:buFont typeface="Arial" panose="020B0604020202020204" pitchFamily="34" charset="0"/>
              <a:buChar char="•"/>
            </a:pPr>
            <a:r>
              <a:rPr lang="nl-NL" sz="2400" dirty="0"/>
              <a:t>Vinden en binden</a:t>
            </a:r>
          </a:p>
          <a:p>
            <a:pPr marL="342900" indent="-342900">
              <a:buFont typeface="Arial" panose="020B0604020202020204" pitchFamily="34" charset="0"/>
              <a:buChar char="•"/>
            </a:pPr>
            <a:r>
              <a:rPr lang="nl-NL" sz="2400" dirty="0"/>
              <a:t>Managen van verwachtingen</a:t>
            </a:r>
          </a:p>
          <a:p>
            <a:pPr marL="342900" indent="-342900">
              <a:buFont typeface="Arial" panose="020B0604020202020204" pitchFamily="34" charset="0"/>
              <a:buChar char="•"/>
            </a:pPr>
            <a:r>
              <a:rPr lang="nl-NL" sz="2400" dirty="0"/>
              <a:t>Begeleiden en structuur bieden</a:t>
            </a:r>
          </a:p>
          <a:p>
            <a:pPr marL="342900" indent="-342900">
              <a:buFont typeface="Arial" panose="020B0604020202020204" pitchFamily="34" charset="0"/>
              <a:buChar char="•"/>
            </a:pPr>
            <a:r>
              <a:rPr lang="nl-NL" sz="2400" dirty="0"/>
              <a:t>Financiën en verzekeringen </a:t>
            </a:r>
          </a:p>
          <a:p>
            <a:pPr marL="342900" indent="-342900">
              <a:buFont typeface="Arial" panose="020B0604020202020204" pitchFamily="34" charset="0"/>
              <a:buChar char="•"/>
            </a:pPr>
            <a:r>
              <a:rPr lang="nl-NL" sz="2400" dirty="0"/>
              <a:t>Communicatie</a:t>
            </a:r>
          </a:p>
          <a:p>
            <a:pPr marL="342900" indent="-342900">
              <a:buFont typeface="Arial" panose="020B0604020202020204" pitchFamily="34" charset="0"/>
              <a:buChar char="•"/>
            </a:pPr>
            <a:r>
              <a:rPr lang="nl-NL" sz="2400" dirty="0"/>
              <a:t>Samenwerking </a:t>
            </a:r>
          </a:p>
          <a:p>
            <a:pPr marL="342900" indent="-342900">
              <a:buFont typeface="Arial" panose="020B0604020202020204" pitchFamily="34" charset="0"/>
              <a:buChar char="•"/>
            </a:pPr>
            <a:r>
              <a:rPr lang="nl-NL" sz="2400" dirty="0"/>
              <a:t>Leren en ontwikkelen  </a:t>
            </a:r>
          </a:p>
        </p:txBody>
      </p:sp>
      <p:sp>
        <p:nvSpPr>
          <p:cNvPr id="5" name="Ovaal 4">
            <a:extLst>
              <a:ext uri="{FF2B5EF4-FFF2-40B4-BE49-F238E27FC236}">
                <a16:creationId xmlns:a16="http://schemas.microsoft.com/office/drawing/2014/main" id="{BF6CDFE9-773B-4B87-8CE8-62664B8D37C5}"/>
              </a:ext>
            </a:extLst>
          </p:cNvPr>
          <p:cNvSpPr/>
          <p:nvPr/>
        </p:nvSpPr>
        <p:spPr>
          <a:xfrm rot="1155718">
            <a:off x="9285528" y="2561487"/>
            <a:ext cx="2073897" cy="1982233"/>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beleid</a:t>
            </a:r>
          </a:p>
        </p:txBody>
      </p:sp>
    </p:spTree>
    <p:extLst>
      <p:ext uri="{BB962C8B-B14F-4D97-AF65-F5344CB8AC3E}">
        <p14:creationId xmlns:p14="http://schemas.microsoft.com/office/powerpoint/2010/main" val="416088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B4106ABA-61F9-4535-A09C-8E6F02F6EA19}"/>
              </a:ext>
            </a:extLst>
          </p:cNvPr>
          <p:cNvSpPr/>
          <p:nvPr/>
        </p:nvSpPr>
        <p:spPr>
          <a:xfrm>
            <a:off x="2435258" y="5101096"/>
            <a:ext cx="8867480" cy="646331"/>
          </a:xfrm>
          <a:prstGeom prst="rect">
            <a:avLst/>
          </a:prstGeom>
        </p:spPr>
        <p:txBody>
          <a:bodyPr wrap="square">
            <a:spAutoFit/>
          </a:bodyPr>
          <a:lstStyle/>
          <a:p>
            <a:r>
              <a:rPr lang="nl-NL" dirty="0"/>
              <a:t>https://www.movisie.nl/sites/movisie.nl/files/publication-attachment/Groene-vingers-in-de-buurt%20%5BMOV-13320328-1.0%5D.pdf</a:t>
            </a:r>
          </a:p>
        </p:txBody>
      </p:sp>
      <p:pic>
        <p:nvPicPr>
          <p:cNvPr id="3" name="Afbeelding 2">
            <a:extLst>
              <a:ext uri="{FF2B5EF4-FFF2-40B4-BE49-F238E27FC236}">
                <a16:creationId xmlns:a16="http://schemas.microsoft.com/office/drawing/2014/main" id="{2536AFE0-156F-42A5-8376-36CACEDDF592}"/>
              </a:ext>
            </a:extLst>
          </p:cNvPr>
          <p:cNvPicPr>
            <a:picLocks noChangeAspect="1"/>
          </p:cNvPicPr>
          <p:nvPr/>
        </p:nvPicPr>
        <p:blipFill>
          <a:blip r:embed="rId2"/>
          <a:stretch>
            <a:fillRect/>
          </a:stretch>
        </p:blipFill>
        <p:spPr>
          <a:xfrm>
            <a:off x="6739281" y="422416"/>
            <a:ext cx="4426080" cy="4316342"/>
          </a:xfrm>
          <a:prstGeom prst="rect">
            <a:avLst/>
          </a:prstGeom>
        </p:spPr>
      </p:pic>
      <p:sp>
        <p:nvSpPr>
          <p:cNvPr id="4" name="Tekstvak 3">
            <a:extLst>
              <a:ext uri="{FF2B5EF4-FFF2-40B4-BE49-F238E27FC236}">
                <a16:creationId xmlns:a16="http://schemas.microsoft.com/office/drawing/2014/main" id="{5055122B-66CA-4616-910A-5BFFC826DF8B}"/>
              </a:ext>
            </a:extLst>
          </p:cNvPr>
          <p:cNvSpPr txBox="1"/>
          <p:nvPr/>
        </p:nvSpPr>
        <p:spPr>
          <a:xfrm>
            <a:off x="682315" y="2130441"/>
            <a:ext cx="5793899" cy="523220"/>
          </a:xfrm>
          <a:prstGeom prst="rect">
            <a:avLst/>
          </a:prstGeom>
          <a:noFill/>
        </p:spPr>
        <p:txBody>
          <a:bodyPr wrap="square" rtlCol="0">
            <a:spAutoFit/>
          </a:bodyPr>
          <a:lstStyle/>
          <a:p>
            <a:r>
              <a:rPr lang="nl-NL" sz="2800" dirty="0">
                <a:solidFill>
                  <a:schemeClr val="accent6"/>
                </a:solidFill>
              </a:rPr>
              <a:t>Methodische werken met vrijwilligers: </a:t>
            </a:r>
          </a:p>
        </p:txBody>
      </p:sp>
      <p:sp>
        <p:nvSpPr>
          <p:cNvPr id="5" name="Pijl: rechts 4">
            <a:extLst>
              <a:ext uri="{FF2B5EF4-FFF2-40B4-BE49-F238E27FC236}">
                <a16:creationId xmlns:a16="http://schemas.microsoft.com/office/drawing/2014/main" id="{8FB96451-7E76-424D-A989-6252F29CD66B}"/>
              </a:ext>
            </a:extLst>
          </p:cNvPr>
          <p:cNvSpPr/>
          <p:nvPr/>
        </p:nvSpPr>
        <p:spPr>
          <a:xfrm>
            <a:off x="2931736" y="2771480"/>
            <a:ext cx="3374796" cy="339365"/>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65021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FAA5244-5951-4F50-B269-E6E595580B40}"/>
              </a:ext>
            </a:extLst>
          </p:cNvPr>
          <p:cNvSpPr txBox="1"/>
          <p:nvPr/>
        </p:nvSpPr>
        <p:spPr>
          <a:xfrm>
            <a:off x="2736917" y="1228397"/>
            <a:ext cx="8443273" cy="4401205"/>
          </a:xfrm>
          <a:prstGeom prst="rect">
            <a:avLst/>
          </a:prstGeom>
          <a:noFill/>
        </p:spPr>
        <p:txBody>
          <a:bodyPr wrap="square" rtlCol="0">
            <a:spAutoFit/>
          </a:bodyPr>
          <a:lstStyle/>
          <a:p>
            <a:r>
              <a:rPr lang="nl-NL" sz="2800" dirty="0"/>
              <a:t>Doelgericht: met een doel, doelstelling  </a:t>
            </a:r>
          </a:p>
          <a:p>
            <a:endParaRPr lang="nl-NL" sz="2800" dirty="0"/>
          </a:p>
          <a:p>
            <a:r>
              <a:rPr lang="nl-NL" sz="2800" dirty="0"/>
              <a:t>Systematisch: ordelijk en samenhangend volgens een systeem</a:t>
            </a:r>
          </a:p>
          <a:p>
            <a:endParaRPr lang="nl-NL" sz="2800" dirty="0"/>
          </a:p>
          <a:p>
            <a:r>
              <a:rPr lang="nl-NL" sz="2800" dirty="0"/>
              <a:t>Procesmatig: een opeenvolgende reeks van activiteiten die mensen in een </a:t>
            </a:r>
            <a:r>
              <a:rPr lang="nl-NL" sz="2800" dirty="0" err="1"/>
              <a:t>een</a:t>
            </a:r>
            <a:r>
              <a:rPr lang="nl-NL" sz="2800" dirty="0"/>
              <a:t> organisatie worden uitgevoerd.</a:t>
            </a:r>
          </a:p>
          <a:p>
            <a:endParaRPr lang="nl-NL" sz="2800" dirty="0"/>
          </a:p>
          <a:p>
            <a:r>
              <a:rPr lang="nl-NL" sz="2800" dirty="0"/>
              <a:t>Bewust: je weet wat je doet (planning) en waarom (doel).</a:t>
            </a:r>
          </a:p>
        </p:txBody>
      </p:sp>
    </p:spTree>
    <p:extLst>
      <p:ext uri="{BB962C8B-B14F-4D97-AF65-F5344CB8AC3E}">
        <p14:creationId xmlns:p14="http://schemas.microsoft.com/office/powerpoint/2010/main" val="130766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591F3BE5-9841-4637-B59F-D0DB258367E8}"/>
              </a:ext>
            </a:extLst>
          </p:cNvPr>
          <p:cNvSpPr txBox="1"/>
          <p:nvPr/>
        </p:nvSpPr>
        <p:spPr>
          <a:xfrm>
            <a:off x="2169735" y="1582340"/>
            <a:ext cx="9511647" cy="3693319"/>
          </a:xfrm>
          <a:prstGeom prst="rect">
            <a:avLst/>
          </a:prstGeom>
          <a:noFill/>
        </p:spPr>
        <p:txBody>
          <a:bodyPr wrap="square" rtlCol="0">
            <a:spAutoFit/>
          </a:bodyPr>
          <a:lstStyle/>
          <a:p>
            <a:r>
              <a:rPr lang="nl-NL" dirty="0"/>
              <a:t>Wat is een methodische aanpak voor het organiseren van een klassenactiviteit?</a:t>
            </a:r>
          </a:p>
          <a:p>
            <a:endParaRPr lang="nl-NL" dirty="0"/>
          </a:p>
          <a:p>
            <a:r>
              <a:rPr lang="nl-NL" dirty="0"/>
              <a:t>Wat is een methodische aanpak voor het halen van je rijbewijs?</a:t>
            </a:r>
          </a:p>
          <a:p>
            <a:endParaRPr lang="nl-NL" dirty="0"/>
          </a:p>
          <a:p>
            <a:r>
              <a:rPr lang="nl-NL" dirty="0"/>
              <a:t>Wat is een methodische aanpak voor een groenere daktuin bij de school?</a:t>
            </a:r>
          </a:p>
          <a:p>
            <a:endParaRPr lang="nl-NL" dirty="0"/>
          </a:p>
          <a:p>
            <a:r>
              <a:rPr lang="nl-NL" dirty="0"/>
              <a:t>Wat is een methodische aanpak voor het terugdringen van het aantal ‘laatkomers’?</a:t>
            </a:r>
          </a:p>
          <a:p>
            <a:endParaRPr lang="nl-NL" dirty="0"/>
          </a:p>
          <a:p>
            <a:r>
              <a:rPr lang="nl-NL" dirty="0"/>
              <a:t>Wat is een methodische aanpak voor het behalen van je toets?  </a:t>
            </a:r>
          </a:p>
          <a:p>
            <a:endParaRPr lang="nl-NL" dirty="0"/>
          </a:p>
          <a:p>
            <a:r>
              <a:rPr lang="nl-NL" dirty="0"/>
              <a:t>Wat is een methodische aanpak voor het </a:t>
            </a:r>
            <a:r>
              <a:rPr lang="nl-NL" dirty="0" err="1"/>
              <a:t>creëeren</a:t>
            </a:r>
            <a:r>
              <a:rPr lang="nl-NL" dirty="0"/>
              <a:t> van een veilige speelplaats in de wijk?</a:t>
            </a:r>
          </a:p>
          <a:p>
            <a:endParaRPr lang="nl-NL" dirty="0"/>
          </a:p>
          <a:p>
            <a:endParaRPr lang="nl-NL" dirty="0"/>
          </a:p>
        </p:txBody>
      </p:sp>
    </p:spTree>
    <p:extLst>
      <p:ext uri="{BB962C8B-B14F-4D97-AF65-F5344CB8AC3E}">
        <p14:creationId xmlns:p14="http://schemas.microsoft.com/office/powerpoint/2010/main" val="209832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5014DB1-B120-49C0-90E6-89EC881B25BE}"/>
              </a:ext>
            </a:extLst>
          </p:cNvPr>
          <p:cNvPicPr>
            <a:picLocks noChangeAspect="1"/>
          </p:cNvPicPr>
          <p:nvPr/>
        </p:nvPicPr>
        <p:blipFill>
          <a:blip r:embed="rId2"/>
          <a:stretch>
            <a:fillRect/>
          </a:stretch>
        </p:blipFill>
        <p:spPr>
          <a:xfrm>
            <a:off x="8135332" y="394258"/>
            <a:ext cx="3667538" cy="2440580"/>
          </a:xfrm>
          <a:prstGeom prst="rect">
            <a:avLst/>
          </a:prstGeom>
        </p:spPr>
      </p:pic>
      <p:sp>
        <p:nvSpPr>
          <p:cNvPr id="3" name="Tekstvak 2">
            <a:extLst>
              <a:ext uri="{FF2B5EF4-FFF2-40B4-BE49-F238E27FC236}">
                <a16:creationId xmlns:a16="http://schemas.microsoft.com/office/drawing/2014/main" id="{7BF92CF9-80CB-4800-AEED-14E452B5272C}"/>
              </a:ext>
            </a:extLst>
          </p:cNvPr>
          <p:cNvSpPr txBox="1"/>
          <p:nvPr/>
        </p:nvSpPr>
        <p:spPr>
          <a:xfrm>
            <a:off x="3680272" y="3740772"/>
            <a:ext cx="56240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9BBB59"/>
                </a:solidFill>
                <a:effectLst/>
                <a:uLnTx/>
                <a:uFillTx/>
                <a:latin typeface="Comic Sans MS" panose="030F0702030302020204" pitchFamily="66" charset="0"/>
                <a:ea typeface="+mn-ea"/>
                <a:cs typeface="+mn-cs"/>
              </a:rPr>
              <a:t>Over volgende week: </a:t>
            </a:r>
          </a:p>
        </p:txBody>
      </p:sp>
      <p:sp>
        <p:nvSpPr>
          <p:cNvPr id="6" name="Rechthoek 5">
            <a:extLst>
              <a:ext uri="{FF2B5EF4-FFF2-40B4-BE49-F238E27FC236}">
                <a16:creationId xmlns:a16="http://schemas.microsoft.com/office/drawing/2014/main" id="{A0448855-9A36-412D-ABFD-DA2DB36902F2}"/>
              </a:ext>
            </a:extLst>
          </p:cNvPr>
          <p:cNvSpPr/>
          <p:nvPr/>
        </p:nvSpPr>
        <p:spPr>
          <a:xfrm>
            <a:off x="5215331" y="4355427"/>
            <a:ext cx="2553904" cy="923330"/>
          </a:xfrm>
          <a:prstGeom prst="rect">
            <a:avLst/>
          </a:prstGeom>
        </p:spPr>
        <p:txBody>
          <a:bodyPr wrap="none">
            <a:spAutoFit/>
          </a:bodyPr>
          <a:lstStyle/>
          <a:p>
            <a:r>
              <a:rPr lang="nl-NL" sz="5400" b="1" dirty="0">
                <a:solidFill>
                  <a:schemeClr val="accent6"/>
                </a:solidFill>
              </a:rPr>
              <a:t>op pad! </a:t>
            </a:r>
          </a:p>
        </p:txBody>
      </p:sp>
    </p:spTree>
    <p:extLst>
      <p:ext uri="{BB962C8B-B14F-4D97-AF65-F5344CB8AC3E}">
        <p14:creationId xmlns:p14="http://schemas.microsoft.com/office/powerpoint/2010/main" val="17838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E33BEAF3-0052-48A1-8C03-2851DF14CFB2}"/>
              </a:ext>
            </a:extLst>
          </p:cNvPr>
          <p:cNvSpPr txBox="1"/>
          <p:nvPr/>
        </p:nvSpPr>
        <p:spPr>
          <a:xfrm>
            <a:off x="2066680" y="2246901"/>
            <a:ext cx="4713402" cy="2677656"/>
          </a:xfrm>
          <a:prstGeom prst="rect">
            <a:avLst/>
          </a:prstGeom>
          <a:noFill/>
        </p:spPr>
        <p:txBody>
          <a:bodyPr wrap="square" rtlCol="0">
            <a:spAutoFit/>
          </a:bodyPr>
          <a:lstStyle/>
          <a:p>
            <a:pPr algn="r"/>
            <a:r>
              <a:rPr lang="nl-NL" sz="2400" b="1" dirty="0">
                <a:solidFill>
                  <a:schemeClr val="accent6"/>
                </a:solidFill>
              </a:rPr>
              <a:t>Groep 1: </a:t>
            </a:r>
          </a:p>
          <a:p>
            <a:pPr algn="r"/>
            <a:r>
              <a:rPr lang="nl-NL" sz="2400" b="1" dirty="0">
                <a:solidFill>
                  <a:schemeClr val="accent6"/>
                </a:solidFill>
              </a:rPr>
              <a:t>Verdiep je in Wijkcentrum Koningshaven en met name in de bestuursstructuur en de  Coöperatie die er opgericht is. </a:t>
            </a:r>
          </a:p>
          <a:p>
            <a:pPr algn="r"/>
            <a:r>
              <a:rPr lang="nl-NL" sz="2400" b="1" dirty="0">
                <a:solidFill>
                  <a:schemeClr val="accent6"/>
                </a:solidFill>
              </a:rPr>
              <a:t>Maak minimaal 5 vragen die jullie gaan stellen. </a:t>
            </a:r>
          </a:p>
        </p:txBody>
      </p:sp>
      <p:sp>
        <p:nvSpPr>
          <p:cNvPr id="4" name="Tekstvak 3">
            <a:extLst>
              <a:ext uri="{FF2B5EF4-FFF2-40B4-BE49-F238E27FC236}">
                <a16:creationId xmlns:a16="http://schemas.microsoft.com/office/drawing/2014/main" id="{C8269C19-434D-41F1-BC40-524DF2E58E4B}"/>
              </a:ext>
            </a:extLst>
          </p:cNvPr>
          <p:cNvSpPr txBox="1"/>
          <p:nvPr/>
        </p:nvSpPr>
        <p:spPr>
          <a:xfrm>
            <a:off x="7004115" y="1138905"/>
            <a:ext cx="2611225" cy="3785652"/>
          </a:xfrm>
          <a:prstGeom prst="rect">
            <a:avLst/>
          </a:prstGeom>
          <a:noFill/>
        </p:spPr>
        <p:txBody>
          <a:bodyPr wrap="square" rtlCol="0">
            <a:spAutoFit/>
          </a:bodyPr>
          <a:lstStyle/>
          <a:p>
            <a:r>
              <a:rPr lang="nl-NL" sz="2400" b="1" dirty="0">
                <a:solidFill>
                  <a:schemeClr val="accent3"/>
                </a:solidFill>
              </a:rPr>
              <a:t>Groep 2: </a:t>
            </a:r>
          </a:p>
          <a:p>
            <a:r>
              <a:rPr lang="nl-NL" sz="2400" b="1" dirty="0">
                <a:solidFill>
                  <a:schemeClr val="accent3"/>
                </a:solidFill>
              </a:rPr>
              <a:t>Verdiep je in Wijkcentrum Koningshaven en met name in de organisatie van en de activiteiten. Maak minimaal 5 vragen die jullie gaan stellen.</a:t>
            </a:r>
          </a:p>
        </p:txBody>
      </p:sp>
      <p:sp>
        <p:nvSpPr>
          <p:cNvPr id="5" name="Tekstvak 4">
            <a:extLst>
              <a:ext uri="{FF2B5EF4-FFF2-40B4-BE49-F238E27FC236}">
                <a16:creationId xmlns:a16="http://schemas.microsoft.com/office/drawing/2014/main" id="{4E309486-E89F-4308-BA47-242E5DF46CA7}"/>
              </a:ext>
            </a:extLst>
          </p:cNvPr>
          <p:cNvSpPr txBox="1"/>
          <p:nvPr/>
        </p:nvSpPr>
        <p:spPr>
          <a:xfrm>
            <a:off x="2677212" y="4924557"/>
            <a:ext cx="7673419" cy="1200329"/>
          </a:xfrm>
          <a:prstGeom prst="rect">
            <a:avLst/>
          </a:prstGeom>
          <a:noFill/>
        </p:spPr>
        <p:txBody>
          <a:bodyPr wrap="square" rtlCol="0">
            <a:spAutoFit/>
          </a:bodyPr>
          <a:lstStyle/>
          <a:p>
            <a:r>
              <a:rPr lang="nl-NL" sz="2400" b="1" dirty="0">
                <a:solidFill>
                  <a:schemeClr val="accent1"/>
                </a:solidFill>
              </a:rPr>
              <a:t>Groep 3: verdiep je in wijkcentrum Koningshaven en met name in de wijk en de mensen die actief zijn in het centrum. Maak minimaal 5 vragen die jullie gaan stellen. </a:t>
            </a:r>
          </a:p>
        </p:txBody>
      </p:sp>
      <p:pic>
        <p:nvPicPr>
          <p:cNvPr id="6" name="Afbeelding 5">
            <a:extLst>
              <a:ext uri="{FF2B5EF4-FFF2-40B4-BE49-F238E27FC236}">
                <a16:creationId xmlns:a16="http://schemas.microsoft.com/office/drawing/2014/main" id="{FEC7265F-AF6F-42BF-B6A9-807955F86DCE}"/>
              </a:ext>
            </a:extLst>
          </p:cNvPr>
          <p:cNvPicPr>
            <a:picLocks noChangeAspect="1"/>
          </p:cNvPicPr>
          <p:nvPr/>
        </p:nvPicPr>
        <p:blipFill>
          <a:blip r:embed="rId2"/>
          <a:stretch>
            <a:fillRect/>
          </a:stretch>
        </p:blipFill>
        <p:spPr>
          <a:xfrm>
            <a:off x="4217857" y="305424"/>
            <a:ext cx="2562225" cy="1790700"/>
          </a:xfrm>
          <a:prstGeom prst="rect">
            <a:avLst/>
          </a:prstGeom>
        </p:spPr>
      </p:pic>
    </p:spTree>
    <p:extLst>
      <p:ext uri="{BB962C8B-B14F-4D97-AF65-F5344CB8AC3E}">
        <p14:creationId xmlns:p14="http://schemas.microsoft.com/office/powerpoint/2010/main" val="61873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606651F-9278-451A-930A-E5340AD60955}"/>
              </a:ext>
            </a:extLst>
          </p:cNvPr>
          <p:cNvSpPr txBox="1"/>
          <p:nvPr/>
        </p:nvSpPr>
        <p:spPr>
          <a:xfrm>
            <a:off x="2026761" y="1237050"/>
            <a:ext cx="5269585" cy="4062651"/>
          </a:xfrm>
          <a:prstGeom prst="rect">
            <a:avLst/>
          </a:prstGeom>
          <a:noFill/>
        </p:spPr>
        <p:txBody>
          <a:bodyPr wrap="square" rtlCol="0">
            <a:spAutoFit/>
          </a:bodyPr>
          <a:lstStyle/>
          <a:p>
            <a:r>
              <a:rPr lang="nl-NL" sz="2800" dirty="0"/>
              <a:t>Dus volgende week:</a:t>
            </a:r>
          </a:p>
          <a:p>
            <a:r>
              <a:rPr lang="nl-NL" sz="2800" dirty="0"/>
              <a:t>9.30 bij Wijkcentrum Koningshaven</a:t>
            </a:r>
          </a:p>
          <a:p>
            <a:r>
              <a:rPr lang="nl-NL" sz="2800" dirty="0" err="1"/>
              <a:t>Kruisvaardersstraat</a:t>
            </a:r>
            <a:r>
              <a:rPr lang="nl-NL" sz="2800" dirty="0"/>
              <a:t> 32c</a:t>
            </a:r>
          </a:p>
          <a:p>
            <a:r>
              <a:rPr lang="nl-NL" sz="2800" dirty="0"/>
              <a:t>5021 BE Tilburg</a:t>
            </a:r>
          </a:p>
          <a:p>
            <a:endParaRPr lang="nl-NL" sz="2800" dirty="0"/>
          </a:p>
          <a:p>
            <a:r>
              <a:rPr lang="nl-NL" sz="2400" b="1" dirty="0">
                <a:solidFill>
                  <a:schemeClr val="accent6"/>
                </a:solidFill>
              </a:rPr>
              <a:t>We zijn daar de hele ochtend en vertrekken rond 11.45 terug naar school.</a:t>
            </a:r>
          </a:p>
          <a:p>
            <a:endParaRPr lang="nl-NL" dirty="0"/>
          </a:p>
        </p:txBody>
      </p:sp>
      <p:pic>
        <p:nvPicPr>
          <p:cNvPr id="3" name="Afbeelding 2">
            <a:extLst>
              <a:ext uri="{FF2B5EF4-FFF2-40B4-BE49-F238E27FC236}">
                <a16:creationId xmlns:a16="http://schemas.microsoft.com/office/drawing/2014/main" id="{118558E4-483B-4AD0-AD74-B42193ED09C7}"/>
              </a:ext>
            </a:extLst>
          </p:cNvPr>
          <p:cNvPicPr>
            <a:picLocks noChangeAspect="1"/>
          </p:cNvPicPr>
          <p:nvPr/>
        </p:nvPicPr>
        <p:blipFill rotWithShape="1">
          <a:blip r:embed="rId2"/>
          <a:srcRect l="14363" r="14748"/>
          <a:stretch/>
        </p:blipFill>
        <p:spPr>
          <a:xfrm>
            <a:off x="7814822" y="490195"/>
            <a:ext cx="3912124" cy="5518657"/>
          </a:xfrm>
          <a:prstGeom prst="rect">
            <a:avLst/>
          </a:prstGeom>
        </p:spPr>
      </p:pic>
    </p:spTree>
    <p:extLst>
      <p:ext uri="{BB962C8B-B14F-4D97-AF65-F5344CB8AC3E}">
        <p14:creationId xmlns:p14="http://schemas.microsoft.com/office/powerpoint/2010/main" val="405203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D7A1E74-2150-45BD-8539-A7703471D527}"/>
              </a:ext>
            </a:extLst>
          </p:cNvPr>
          <p:cNvSpPr txBox="1"/>
          <p:nvPr/>
        </p:nvSpPr>
        <p:spPr>
          <a:xfrm>
            <a:off x="1745971" y="1356140"/>
            <a:ext cx="8859184" cy="5170646"/>
          </a:xfrm>
          <a:prstGeom prst="rect">
            <a:avLst/>
          </a:prstGeom>
          <a:noFill/>
        </p:spPr>
        <p:txBody>
          <a:bodyPr wrap="square" rtlCol="0" anchor="t">
            <a:spAutoFit/>
          </a:bodyPr>
          <a:lstStyle/>
          <a:p>
            <a:r>
              <a:rPr lang="nl-NL" sz="2400" b="1" dirty="0"/>
              <a:t>Programma van vandaag:</a:t>
            </a:r>
            <a:endParaRPr lang="nl-NL" sz="2400" b="1" dirty="0">
              <a:cs typeface="Calibri"/>
            </a:endParaRPr>
          </a:p>
          <a:p>
            <a:endParaRPr lang="nl-NL" sz="2400" dirty="0">
              <a:cs typeface="Calibri"/>
            </a:endParaRPr>
          </a:p>
          <a:p>
            <a:pPr marL="342900" indent="-342900">
              <a:buAutoNum type="arabicParenR"/>
            </a:pPr>
            <a:r>
              <a:rPr lang="nl-NL" sz="2400" dirty="0"/>
              <a:t>Uitleg over de les en de begrippen die we behandelen</a:t>
            </a:r>
          </a:p>
          <a:p>
            <a:pPr marL="342900" indent="-342900">
              <a:buAutoNum type="arabicParenR"/>
            </a:pPr>
            <a:r>
              <a:rPr lang="nl-NL" sz="2400" dirty="0"/>
              <a:t>Leerarrangement Vrijwilligerswerk</a:t>
            </a:r>
          </a:p>
          <a:p>
            <a:pPr marL="342900" indent="-342900">
              <a:buAutoNum type="arabicParenR"/>
            </a:pPr>
            <a:r>
              <a:rPr lang="nl-NL" sz="2400" dirty="0"/>
              <a:t>Participatiesamenleving </a:t>
            </a:r>
          </a:p>
          <a:p>
            <a:pPr marL="342900" indent="-342900">
              <a:buAutoNum type="arabicParenR"/>
            </a:pPr>
            <a:r>
              <a:rPr lang="nl-NL" sz="2400" dirty="0"/>
              <a:t>Vrijwilligerswerk </a:t>
            </a:r>
          </a:p>
          <a:p>
            <a:pPr marL="342900" indent="-342900">
              <a:buAutoNum type="arabicParenR"/>
            </a:pPr>
            <a:r>
              <a:rPr lang="nl-NL" sz="2400" dirty="0"/>
              <a:t>Voorbereiding volgende week; op pad</a:t>
            </a:r>
            <a:endParaRPr lang="nl-NL" sz="2400" dirty="0">
              <a:cs typeface="Calibri"/>
            </a:endParaRPr>
          </a:p>
          <a:p>
            <a:pPr marL="342900" indent="-342900">
              <a:buAutoNum type="arabicParenR"/>
            </a:pPr>
            <a:r>
              <a:rPr lang="nl-NL" sz="2400" dirty="0">
                <a:cs typeface="Calibri"/>
              </a:rPr>
              <a:t>Afronding met rondje vragen. </a:t>
            </a:r>
          </a:p>
          <a:p>
            <a:pPr marL="342900" indent="-342900">
              <a:buAutoNum type="arabicParenR"/>
            </a:pPr>
            <a:endParaRPr lang="nl-NL" sz="2400" dirty="0">
              <a:cs typeface="Calibri"/>
            </a:endParaRPr>
          </a:p>
          <a:p>
            <a:pPr marL="342900" indent="-342900">
              <a:buAutoNum type="arabicParenR"/>
            </a:pPr>
            <a:endParaRPr lang="nl-NL" sz="2400"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pPr marL="342900" indent="-342900">
              <a:buAutoNum type="arabicParenR"/>
            </a:pPr>
            <a:endParaRPr lang="nl-NL" dirty="0">
              <a:cs typeface="Calibri"/>
            </a:endParaRPr>
          </a:p>
          <a:p>
            <a:endParaRPr lang="nl-NL" dirty="0">
              <a:cs typeface="Calibri"/>
            </a:endParaRPr>
          </a:p>
          <a:p>
            <a:endParaRPr lang="nl-NL" dirty="0">
              <a:cs typeface="Calibri"/>
            </a:endParaRPr>
          </a:p>
        </p:txBody>
      </p:sp>
      <p:pic>
        <p:nvPicPr>
          <p:cNvPr id="4" name="Afbeelding 3" descr="Afbeelding met persoon, tafel, groep, mensen&#10;&#10;Automatisch gegenereerde beschrijving">
            <a:extLst>
              <a:ext uri="{FF2B5EF4-FFF2-40B4-BE49-F238E27FC236}">
                <a16:creationId xmlns:a16="http://schemas.microsoft.com/office/drawing/2014/main" id="{6767C4E7-B501-4DCB-A8FB-7FBE7FE3A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077" y="4525894"/>
            <a:ext cx="3158206" cy="1768595"/>
          </a:xfrm>
          <a:prstGeom prst="rect">
            <a:avLst/>
          </a:prstGeom>
        </p:spPr>
      </p:pic>
    </p:spTree>
    <p:extLst>
      <p:ext uri="{BB962C8B-B14F-4D97-AF65-F5344CB8AC3E}">
        <p14:creationId xmlns:p14="http://schemas.microsoft.com/office/powerpoint/2010/main" val="36034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1997D43-316C-4D12-B61C-7F7038B87D23}"/>
              </a:ext>
            </a:extLst>
          </p:cNvPr>
          <p:cNvSpPr/>
          <p:nvPr/>
        </p:nvSpPr>
        <p:spPr>
          <a:xfrm>
            <a:off x="1388883" y="1250939"/>
            <a:ext cx="6096000" cy="2800767"/>
          </a:xfrm>
          <a:prstGeom prst="rect">
            <a:avLst/>
          </a:prstGeom>
        </p:spPr>
        <p:txBody>
          <a:bodyPr>
            <a:spAutoFit/>
          </a:bodyPr>
          <a:lstStyle/>
          <a:p>
            <a:r>
              <a:rPr lang="nl-NL" sz="3200" dirty="0">
                <a:solidFill>
                  <a:schemeClr val="accent6"/>
                </a:solidFill>
              </a:rPr>
              <a:t>Begrippen van vandaag:</a:t>
            </a:r>
          </a:p>
          <a:p>
            <a:r>
              <a:rPr lang="nl-NL" sz="2400" dirty="0"/>
              <a:t>Participatie samenleving</a:t>
            </a:r>
          </a:p>
          <a:p>
            <a:r>
              <a:rPr lang="nl-NL" sz="2400" dirty="0"/>
              <a:t>Vrijwilligerswerk</a:t>
            </a:r>
          </a:p>
          <a:p>
            <a:r>
              <a:rPr lang="nl-NL" sz="2400" dirty="0"/>
              <a:t>Episodisch vrijwilligerswerk </a:t>
            </a:r>
          </a:p>
          <a:p>
            <a:r>
              <a:rPr lang="nl-NL" sz="2400" dirty="0"/>
              <a:t>Traditioneel vrijwilligerswerk </a:t>
            </a:r>
          </a:p>
          <a:p>
            <a:r>
              <a:rPr lang="nl-NL" sz="2400" dirty="0"/>
              <a:t>Geleide vrijwilligers</a:t>
            </a:r>
          </a:p>
          <a:p>
            <a:r>
              <a:rPr lang="nl-NL" sz="2400" dirty="0"/>
              <a:t>Methodisch werken </a:t>
            </a:r>
          </a:p>
        </p:txBody>
      </p:sp>
      <p:pic>
        <p:nvPicPr>
          <p:cNvPr id="6" name="Afbeelding 5">
            <a:extLst>
              <a:ext uri="{FF2B5EF4-FFF2-40B4-BE49-F238E27FC236}">
                <a16:creationId xmlns:a16="http://schemas.microsoft.com/office/drawing/2014/main" id="{5DF3A811-56FC-4DD2-85E5-3AD71A4E49D0}"/>
              </a:ext>
            </a:extLst>
          </p:cNvPr>
          <p:cNvPicPr>
            <a:picLocks noChangeAspect="1"/>
          </p:cNvPicPr>
          <p:nvPr/>
        </p:nvPicPr>
        <p:blipFill>
          <a:blip r:embed="rId2"/>
          <a:stretch>
            <a:fillRect/>
          </a:stretch>
        </p:blipFill>
        <p:spPr>
          <a:xfrm>
            <a:off x="6096000" y="2417775"/>
            <a:ext cx="5341758" cy="2670879"/>
          </a:xfrm>
          <a:prstGeom prst="rect">
            <a:avLst/>
          </a:prstGeom>
        </p:spPr>
      </p:pic>
      <p:sp>
        <p:nvSpPr>
          <p:cNvPr id="7" name="Stroomdiagram: Opslag met sequentiële toegang 6">
            <a:extLst>
              <a:ext uri="{FF2B5EF4-FFF2-40B4-BE49-F238E27FC236}">
                <a16:creationId xmlns:a16="http://schemas.microsoft.com/office/drawing/2014/main" id="{F07A4EE2-9D51-4824-9ABB-197362FBF170}"/>
              </a:ext>
            </a:extLst>
          </p:cNvPr>
          <p:cNvSpPr/>
          <p:nvPr/>
        </p:nvSpPr>
        <p:spPr>
          <a:xfrm rot="411579">
            <a:off x="8037873" y="355861"/>
            <a:ext cx="2978870" cy="1416377"/>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1" dirty="0">
                <a:latin typeface="Rockwell Light" panose="020B0604020202020204" pitchFamily="18" charset="0"/>
                <a:ea typeface="Gadugi" panose="020B0502040204020203" pitchFamily="34" charset="0"/>
              </a:rPr>
              <a:t>Wie doet vrijwilligerswerk?</a:t>
            </a:r>
          </a:p>
        </p:txBody>
      </p:sp>
      <p:sp>
        <p:nvSpPr>
          <p:cNvPr id="8" name="Tekstvak 7">
            <a:extLst>
              <a:ext uri="{FF2B5EF4-FFF2-40B4-BE49-F238E27FC236}">
                <a16:creationId xmlns:a16="http://schemas.microsoft.com/office/drawing/2014/main" id="{2ACA1842-8FEA-4B60-88ED-58405AB0E7A2}"/>
              </a:ext>
            </a:extLst>
          </p:cNvPr>
          <p:cNvSpPr txBox="1"/>
          <p:nvPr/>
        </p:nvSpPr>
        <p:spPr>
          <a:xfrm>
            <a:off x="3395220" y="5816339"/>
            <a:ext cx="7607431" cy="584775"/>
          </a:xfrm>
          <a:prstGeom prst="rect">
            <a:avLst/>
          </a:prstGeom>
          <a:noFill/>
        </p:spPr>
        <p:txBody>
          <a:bodyPr wrap="square" rtlCol="0">
            <a:spAutoFit/>
          </a:bodyPr>
          <a:lstStyle/>
          <a:p>
            <a:r>
              <a:rPr lang="nl-NL" sz="3200" b="1" dirty="0">
                <a:solidFill>
                  <a:schemeClr val="accent6"/>
                </a:solidFill>
              </a:rPr>
              <a:t>LA Vrijwilligersmanagement  </a:t>
            </a:r>
          </a:p>
        </p:txBody>
      </p:sp>
    </p:spTree>
    <p:extLst>
      <p:ext uri="{BB962C8B-B14F-4D97-AF65-F5344CB8AC3E}">
        <p14:creationId xmlns:p14="http://schemas.microsoft.com/office/powerpoint/2010/main" val="188517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783565" y="217444"/>
            <a:ext cx="7894149" cy="461665"/>
          </a:xfrm>
          <a:prstGeom prst="rect">
            <a:avLst/>
          </a:prstGeom>
          <a:noFill/>
        </p:spPr>
        <p:txBody>
          <a:bodyPr wrap="square" rtlCol="0" anchor="t">
            <a:spAutoFit/>
          </a:bodyPr>
          <a:lstStyle/>
          <a:p>
            <a:r>
              <a:rPr lang="nl-NL" sz="2400" dirty="0">
                <a:latin typeface="Arial"/>
                <a:cs typeface="Arial"/>
              </a:rPr>
              <a:t>1920_2_SW_1 Vrijwilligersmanagement </a:t>
            </a:r>
          </a:p>
        </p:txBody>
      </p:sp>
      <p:sp>
        <p:nvSpPr>
          <p:cNvPr id="5" name="Text Box 7"/>
          <p:cNvSpPr txBox="1">
            <a:spLocks noChangeArrowheads="1"/>
          </p:cNvSpPr>
          <p:nvPr/>
        </p:nvSpPr>
        <p:spPr bwMode="auto">
          <a:xfrm>
            <a:off x="2824633" y="840452"/>
            <a:ext cx="3600450"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Leerdoel </a:t>
            </a:r>
          </a:p>
          <a:p>
            <a:r>
              <a:rPr lang="nl-NL" sz="1100" dirty="0"/>
              <a:t>Na het doornemen van de bronnen, het volgen van de lessen en het uitvoeren van de opdrachten kun je uitleggen hoe je vrijwillige inzet kunt sturen. Je hebt inzicht in generaties, leefstijlen, transitiemomenten en levensfasen en begrijpt dat een goede groep vrijwilligers bestaat aan een diversiteit van mensen.</a:t>
            </a:r>
          </a:p>
        </p:txBody>
      </p:sp>
      <p:sp>
        <p:nvSpPr>
          <p:cNvPr id="6" name="Text Box 8"/>
          <p:cNvSpPr txBox="1">
            <a:spLocks noChangeArrowheads="1"/>
          </p:cNvSpPr>
          <p:nvPr/>
        </p:nvSpPr>
        <p:spPr bwMode="auto">
          <a:xfrm>
            <a:off x="2824633" y="2308083"/>
            <a:ext cx="3600450" cy="938719"/>
          </a:xfrm>
          <a:prstGeom prst="rect">
            <a:avLst/>
          </a:prstGeom>
          <a:noFill/>
          <a:ln w="9525">
            <a:solidFill>
              <a:schemeClr val="tx1"/>
            </a:solidFill>
            <a:miter lim="800000"/>
            <a:headEnd/>
            <a:tailEnd/>
          </a:ln>
          <a:effectLst/>
        </p:spPr>
        <p:txBody>
          <a:bodyPr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latin typeface="Arial"/>
                <a:ea typeface="ＭＳ Ｐゴシック"/>
                <a:cs typeface="Arial"/>
              </a:rPr>
              <a:t>Product </a:t>
            </a:r>
            <a:r>
              <a:rPr lang="nl-NL" sz="1100" b="1" dirty="0">
                <a:solidFill>
                  <a:srgbClr val="0099FF"/>
                </a:solidFill>
                <a:latin typeface="Arial"/>
                <a:ea typeface="ＭＳ Ｐゴシック"/>
                <a:cs typeface="Arial"/>
              </a:rPr>
              <a:t>				</a:t>
            </a:r>
            <a:endParaRPr lang="nl-NL" sz="1100" dirty="0">
              <a:latin typeface="Arial"/>
              <a:ea typeface="ＭＳ Ｐゴシック"/>
              <a:cs typeface="Arial"/>
            </a:endParaRPr>
          </a:p>
          <a:p>
            <a:pPr indent="1270">
              <a:tabLst>
                <a:tab pos="1163638" algn="l"/>
              </a:tabLst>
            </a:pPr>
            <a:r>
              <a:rPr lang="nl-NL" sz="1100" dirty="0">
                <a:latin typeface="Arial"/>
                <a:ea typeface="ＭＳ Ｐゴシック"/>
                <a:cs typeface="Arial"/>
              </a:rPr>
              <a:t>Je maakt een schriftelijk verslag waarin onderstaande stappen terugkomen en je tot slot uitlegt op welke manier jij vrijwillige inzet in je IBS  vormgeeft. </a:t>
            </a:r>
            <a:endParaRPr lang="nl-NL" sz="1100" dirty="0">
              <a:cs typeface="Arial" charset="0"/>
            </a:endParaRPr>
          </a:p>
        </p:txBody>
      </p:sp>
      <p:sp>
        <p:nvSpPr>
          <p:cNvPr id="7" name="Text Box 9"/>
          <p:cNvSpPr txBox="1">
            <a:spLocks noChangeArrowheads="1"/>
          </p:cNvSpPr>
          <p:nvPr/>
        </p:nvSpPr>
        <p:spPr bwMode="auto">
          <a:xfrm>
            <a:off x="2805105" y="3329844"/>
            <a:ext cx="3596272" cy="3308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5895" indent="-175895">
              <a:spcBef>
                <a:spcPct val="50000"/>
              </a:spcBef>
            </a:pPr>
            <a:r>
              <a:rPr lang="nl-NL" sz="1100" b="1" dirty="0">
                <a:solidFill>
                  <a:srgbClr val="0070C0"/>
                </a:solidFill>
                <a:latin typeface="Arial"/>
                <a:ea typeface="ＭＳ Ｐゴシック"/>
                <a:cs typeface="Arial"/>
              </a:rPr>
              <a:t>Stappen</a:t>
            </a:r>
            <a:r>
              <a:rPr lang="nl-NL" sz="1100" b="1" dirty="0">
                <a:solidFill>
                  <a:srgbClr val="CCFF33"/>
                </a:solidFill>
                <a:latin typeface="Arial"/>
                <a:ea typeface="ＭＳ Ｐゴシック"/>
                <a:cs typeface="Arial"/>
              </a:rPr>
              <a:t>			</a:t>
            </a:r>
            <a:endParaRPr lang="nl-NL" dirty="0">
              <a:latin typeface="Arial"/>
              <a:ea typeface="ＭＳ Ｐゴシック"/>
              <a:cs typeface="Arial"/>
            </a:endParaRPr>
          </a:p>
          <a:p>
            <a:pPr marL="175895" indent="-175895">
              <a:buFontTx/>
              <a:buChar char="•"/>
            </a:pPr>
            <a:r>
              <a:rPr lang="nl-NL" sz="1100" dirty="0">
                <a:latin typeface="Arial"/>
                <a:ea typeface="ＭＳ Ｐゴシック"/>
                <a:cs typeface="Arial"/>
              </a:rPr>
              <a:t>Verzamel de nodige informatie. Sommige info zit in de lessen. Andere info is nog niet bekend, daarvoor ga je op onderzoek uit.</a:t>
            </a:r>
          </a:p>
          <a:p>
            <a:pPr marL="175895" indent="-175895">
              <a:buFontTx/>
              <a:buChar char="•"/>
            </a:pPr>
            <a:r>
              <a:rPr lang="nl-NL" sz="1100" dirty="0">
                <a:latin typeface="Arial"/>
                <a:ea typeface="ＭＳ Ｐゴシック"/>
                <a:cs typeface="Arial"/>
              </a:rPr>
              <a:t>Orden de informatie en maak deze inzichtelijk per onderdeel.</a:t>
            </a:r>
          </a:p>
          <a:p>
            <a:pPr marL="175895" indent="-175895">
              <a:buFontTx/>
              <a:buChar char="•"/>
            </a:pPr>
            <a:r>
              <a:rPr lang="nl-NL" sz="1100" dirty="0">
                <a:latin typeface="Arial"/>
                <a:ea typeface="ＭＳ Ｐゴシック"/>
                <a:cs typeface="Arial"/>
              </a:rPr>
              <a:t>Omschrijf per generatie de kenmerken en sleutelervaringen.</a:t>
            </a:r>
            <a:endParaRPr lang="nl-NL" sz="1100" dirty="0">
              <a:cs typeface="Arial"/>
            </a:endParaRPr>
          </a:p>
          <a:p>
            <a:pPr marL="175895" indent="-175895">
              <a:buFontTx/>
              <a:buChar char="•"/>
            </a:pPr>
            <a:r>
              <a:rPr lang="nl-NL" sz="1100" dirty="0">
                <a:latin typeface="Arial"/>
                <a:ea typeface="ＭＳ Ｐゴシック"/>
                <a:cs typeface="Arial"/>
              </a:rPr>
              <a:t>Omschrijf per levensfase de kenmerken.</a:t>
            </a:r>
          </a:p>
          <a:p>
            <a:pPr marL="175895" indent="-175895">
              <a:buFontTx/>
              <a:buChar char="•"/>
            </a:pPr>
            <a:r>
              <a:rPr lang="nl-NL" sz="1100" dirty="0">
                <a:latin typeface="Arial"/>
                <a:ea typeface="ＭＳ Ｐゴシック"/>
                <a:cs typeface="Arial"/>
              </a:rPr>
              <a:t>Leg 5 transitiemomenten uit die bepalend zijn in een mensenleven.</a:t>
            </a:r>
          </a:p>
          <a:p>
            <a:pPr marL="175895" indent="-175895">
              <a:buFontTx/>
              <a:buChar char="•"/>
            </a:pPr>
            <a:r>
              <a:rPr lang="nl-NL" sz="1100" dirty="0">
                <a:latin typeface="Arial"/>
                <a:ea typeface="ＭＳ Ｐゴシック"/>
                <a:cs typeface="Arial"/>
              </a:rPr>
              <a:t>Beschrijf minimaal 3 leven veranderende situaties.</a:t>
            </a:r>
          </a:p>
          <a:p>
            <a:pPr marL="175895" indent="-175895">
              <a:buFontTx/>
              <a:buChar char="•"/>
            </a:pPr>
            <a:r>
              <a:rPr lang="nl-NL" sz="1100" dirty="0">
                <a:latin typeface="Arial"/>
                <a:ea typeface="ＭＳ Ｐゴシック"/>
                <a:cs typeface="Arial"/>
              </a:rPr>
              <a:t>Werk uit wat er bedoeld wordt met episodische vrijwilligers, traditionele vrijwilligers en geleide vrijwilligers en wat de drie belangrijkste onderdelen zijn in het werken met deze drie typen vrijwilligers. </a:t>
            </a:r>
          </a:p>
          <a:p>
            <a:pPr marL="175895" indent="-175895">
              <a:buFontTx/>
              <a:buChar char="•"/>
            </a:pPr>
            <a:r>
              <a:rPr lang="nl-NL" sz="1100" dirty="0">
                <a:latin typeface="Arial"/>
                <a:ea typeface="ＭＳ Ｐゴシック"/>
                <a:cs typeface="Arial"/>
              </a:rPr>
              <a:t>Leg een verband tussen je bevindingen en de manier waarop je vrijwillige inzet in je IBS wil vormgeven. </a:t>
            </a:r>
            <a:endParaRPr lang="nl-NL" sz="1100" dirty="0">
              <a:cs typeface="Arial" charset="0"/>
            </a:endParaRPr>
          </a:p>
        </p:txBody>
      </p:sp>
      <p:sp>
        <p:nvSpPr>
          <p:cNvPr id="8" name="Text Box 14"/>
          <p:cNvSpPr txBox="1">
            <a:spLocks noChangeArrowheads="1"/>
          </p:cNvSpPr>
          <p:nvPr/>
        </p:nvSpPr>
        <p:spPr bwMode="auto">
          <a:xfrm>
            <a:off x="6929989" y="3129295"/>
            <a:ext cx="3589619" cy="70173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Bronnen</a:t>
            </a:r>
          </a:p>
          <a:p>
            <a:pPr marL="176213" indent="-176213" defTabSz="457200">
              <a:lnSpc>
                <a:spcPct val="80000"/>
              </a:lnSpc>
              <a:spcBef>
                <a:spcPct val="50000"/>
              </a:spcBef>
              <a:buFontTx/>
              <a:buChar char="•"/>
              <a:tabLst>
                <a:tab pos="176213" algn="l"/>
                <a:tab pos="1163638" algn="l"/>
              </a:tabLst>
            </a:pPr>
            <a:r>
              <a:rPr lang="nl-NL" sz="1100" dirty="0"/>
              <a:t>leerplatform bronnen</a:t>
            </a:r>
          </a:p>
          <a:p>
            <a:pPr marL="176213" indent="-176213" defTabSz="457200">
              <a:lnSpc>
                <a:spcPct val="80000"/>
              </a:lnSpc>
              <a:spcBef>
                <a:spcPct val="50000"/>
              </a:spcBef>
              <a:buFontTx/>
              <a:buChar char="•"/>
              <a:tabLst>
                <a:tab pos="176213" algn="l"/>
                <a:tab pos="1163638" algn="l"/>
              </a:tabLst>
            </a:pPr>
            <a:r>
              <a:rPr lang="nl-NL" sz="1100" dirty="0">
                <a:hlinkClick r:id="rId3"/>
              </a:rPr>
              <a:t>https://www.movisie.nl/</a:t>
            </a:r>
            <a:endParaRPr lang="nl-NL" sz="1100" dirty="0"/>
          </a:p>
        </p:txBody>
      </p:sp>
      <p:sp>
        <p:nvSpPr>
          <p:cNvPr id="11" name="Text Box 14"/>
          <p:cNvSpPr txBox="1">
            <a:spLocks noChangeArrowheads="1"/>
          </p:cNvSpPr>
          <p:nvPr/>
        </p:nvSpPr>
        <p:spPr bwMode="auto">
          <a:xfrm>
            <a:off x="6907460" y="2469425"/>
            <a:ext cx="3589620" cy="51552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0070C0"/>
                </a:solidFill>
              </a:rPr>
              <a:t>Bijeenkomsten </a:t>
            </a:r>
          </a:p>
          <a:p>
            <a:pPr>
              <a:spcBef>
                <a:spcPct val="50000"/>
              </a:spcBef>
            </a:pPr>
            <a:r>
              <a:rPr lang="nl-NL" sz="1100" dirty="0"/>
              <a:t>Lessen specialisatie S&amp;W </a:t>
            </a:r>
          </a:p>
        </p:txBody>
      </p:sp>
      <p:sp>
        <p:nvSpPr>
          <p:cNvPr id="13" name="Text Box 17"/>
          <p:cNvSpPr txBox="1">
            <a:spLocks noChangeArrowheads="1"/>
          </p:cNvSpPr>
          <p:nvPr/>
        </p:nvSpPr>
        <p:spPr bwMode="auto">
          <a:xfrm>
            <a:off x="6907461" y="834587"/>
            <a:ext cx="3612147" cy="1615827"/>
          </a:xfrm>
          <a:prstGeom prst="rect">
            <a:avLst/>
          </a:prstGeom>
          <a:noFill/>
          <a:ln w="9525">
            <a:solidFill>
              <a:schemeClr val="tx1"/>
            </a:solidFill>
            <a:miter lim="800000"/>
            <a:headEnd/>
            <a:tailEnd/>
          </a:ln>
          <a:effectLst/>
        </p:spPr>
        <p:txBody>
          <a:bodyPr wrap="square" anchor="t">
            <a:spAutoFit/>
          </a:bodyPr>
          <a:lstStyle/>
          <a:p>
            <a:pPr>
              <a:spcBef>
                <a:spcPct val="50000"/>
              </a:spcBef>
              <a:defRPr/>
            </a:pPr>
            <a:r>
              <a:rPr lang="nl-NL" sz="1100" b="1" dirty="0">
                <a:solidFill>
                  <a:srgbClr val="0070C0"/>
                </a:solidFill>
                <a:latin typeface="Arial"/>
                <a:cs typeface="ＭＳ Ｐゴシック" pitchFamily="36" charset="-128"/>
              </a:rPr>
              <a:t>Samenwerking</a:t>
            </a:r>
            <a:r>
              <a:rPr lang="nl-NL" sz="1100" b="1" dirty="0">
                <a:solidFill>
                  <a:srgbClr val="CCFF33"/>
                </a:solidFill>
                <a:latin typeface="Arial"/>
                <a:cs typeface="ＭＳ Ｐゴシック" pitchFamily="36" charset="-128"/>
              </a:rPr>
              <a:t>				 </a:t>
            </a:r>
            <a:endParaRPr lang="nl-NL" sz="1100" b="1" dirty="0">
              <a:solidFill>
                <a:srgbClr val="CCFF33"/>
              </a:solidFill>
              <a:latin typeface="Arial" pitchFamily="36" charset="0"/>
              <a:cs typeface="ＭＳ Ｐゴシック" pitchFamily="36" charset="-128"/>
            </a:endParaRP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Plaats je product op het Leerplatform en vraag om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Bekijk leerproducten van anderen en geef feedback.</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Verbeter je leerproduct en plaats versie 2</a:t>
            </a:r>
          </a:p>
          <a:p>
            <a:pPr marL="171450" indent="-171450" eaLnBrk="0" hangingPunct="0">
              <a:buFont typeface="Arial" pitchFamily="34" charset="0"/>
              <a:buChar char="•"/>
            </a:pPr>
            <a:r>
              <a:rPr lang="nl-NL" sz="1100" dirty="0">
                <a:latin typeface="Arial" panose="020B0604020202020204" pitchFamily="34" charset="0"/>
                <a:cs typeface="Arial" panose="020B0604020202020204" pitchFamily="34" charset="0"/>
              </a:rPr>
              <a:t>Deze opdracht maak je alleen.</a:t>
            </a:r>
            <a:endParaRPr lang="nl-NL" sz="1100" dirty="0">
              <a:latin typeface="Arial" panose="020B0604020202020204" pitchFamily="34" charset="0"/>
              <a:ea typeface="Calibri" pitchFamily="34" charset="0"/>
              <a:cs typeface="Arial" panose="020B0604020202020204" pitchFamily="34" charset="0"/>
            </a:endParaRP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Versie 1 19-12-2019</a:t>
            </a:r>
          </a:p>
          <a:p>
            <a:pPr marL="171450" indent="-171450" eaLnBrk="0" hangingPunct="0">
              <a:buFont typeface="Arial" pitchFamily="34" charset="0"/>
              <a:buChar char="•"/>
            </a:pPr>
            <a:r>
              <a:rPr lang="nl-NL" sz="1100" dirty="0">
                <a:latin typeface="Arial" panose="020B0604020202020204" pitchFamily="34" charset="0"/>
                <a:ea typeface="Calibri" pitchFamily="34" charset="0"/>
                <a:cs typeface="Arial" panose="020B0604020202020204" pitchFamily="34" charset="0"/>
              </a:rPr>
              <a:t>Versie </a:t>
            </a:r>
            <a:r>
              <a:rPr lang="nl-NL" sz="1100">
                <a:latin typeface="Arial" panose="020B0604020202020204" pitchFamily="34" charset="0"/>
                <a:ea typeface="Calibri" pitchFamily="34" charset="0"/>
                <a:cs typeface="Arial" panose="020B0604020202020204" pitchFamily="34" charset="0"/>
              </a:rPr>
              <a:t>2 08-01-2020</a:t>
            </a:r>
            <a:endParaRPr lang="nl-NL" sz="1100" dirty="0">
              <a:latin typeface="Arial" panose="020B0604020202020204" pitchFamily="34" charset="0"/>
              <a:ea typeface="Calibri" pitchFamily="34" charset="0"/>
              <a:cs typeface="Arial" panose="020B0604020202020204" pitchFamily="34" charset="0"/>
            </a:endParaRPr>
          </a:p>
        </p:txBody>
      </p:sp>
      <p:pic>
        <p:nvPicPr>
          <p:cNvPr id="9" name="Afbeelding 8"/>
          <p:cNvPicPr>
            <a:picLocks noChangeAspect="1"/>
          </p:cNvPicPr>
          <p:nvPr/>
        </p:nvPicPr>
        <p:blipFill rotWithShape="1">
          <a:blip r:embed="rId4"/>
          <a:srcRect l="21805" r="10840"/>
          <a:stretch/>
        </p:blipFill>
        <p:spPr>
          <a:xfrm>
            <a:off x="2501026" y="844632"/>
            <a:ext cx="299335" cy="412425"/>
          </a:xfrm>
          <a:prstGeom prst="rect">
            <a:avLst/>
          </a:prstGeom>
        </p:spPr>
      </p:pic>
      <p:pic>
        <p:nvPicPr>
          <p:cNvPr id="12" name="Afbeelding 11"/>
          <p:cNvPicPr>
            <a:picLocks noChangeAspect="1"/>
          </p:cNvPicPr>
          <p:nvPr/>
        </p:nvPicPr>
        <p:blipFill>
          <a:blip r:embed="rId5"/>
          <a:stretch>
            <a:fillRect/>
          </a:stretch>
        </p:blipFill>
        <p:spPr>
          <a:xfrm>
            <a:off x="2520274" y="2306870"/>
            <a:ext cx="263290" cy="321303"/>
          </a:xfrm>
          <a:prstGeom prst="rect">
            <a:avLst/>
          </a:prstGeom>
        </p:spPr>
      </p:pic>
      <p:pic>
        <p:nvPicPr>
          <p:cNvPr id="14" name="Afbeelding 13"/>
          <p:cNvPicPr>
            <a:picLocks noChangeAspect="1"/>
          </p:cNvPicPr>
          <p:nvPr/>
        </p:nvPicPr>
        <p:blipFill>
          <a:blip r:embed="rId6"/>
          <a:stretch>
            <a:fillRect/>
          </a:stretch>
        </p:blipFill>
        <p:spPr>
          <a:xfrm>
            <a:off x="2459215" y="3333124"/>
            <a:ext cx="266283" cy="416301"/>
          </a:xfrm>
          <a:prstGeom prst="rect">
            <a:avLst/>
          </a:prstGeom>
        </p:spPr>
      </p:pic>
      <p:pic>
        <p:nvPicPr>
          <p:cNvPr id="16" name="Afbeelding 15"/>
          <p:cNvPicPr>
            <a:picLocks noChangeAspect="1"/>
          </p:cNvPicPr>
          <p:nvPr/>
        </p:nvPicPr>
        <p:blipFill>
          <a:blip r:embed="rId7"/>
          <a:stretch>
            <a:fillRect/>
          </a:stretch>
        </p:blipFill>
        <p:spPr>
          <a:xfrm>
            <a:off x="6473102" y="834586"/>
            <a:ext cx="385812" cy="263054"/>
          </a:xfrm>
          <a:prstGeom prst="rect">
            <a:avLst/>
          </a:prstGeom>
        </p:spPr>
      </p:pic>
      <p:pic>
        <p:nvPicPr>
          <p:cNvPr id="17" name="Afbeelding 16"/>
          <p:cNvPicPr>
            <a:picLocks noChangeAspect="1"/>
          </p:cNvPicPr>
          <p:nvPr/>
        </p:nvPicPr>
        <p:blipFill>
          <a:blip r:embed="rId8"/>
          <a:stretch>
            <a:fillRect/>
          </a:stretch>
        </p:blipFill>
        <p:spPr>
          <a:xfrm>
            <a:off x="6559690" y="3134086"/>
            <a:ext cx="299225" cy="290796"/>
          </a:xfrm>
          <a:prstGeom prst="rect">
            <a:avLst/>
          </a:prstGeom>
        </p:spPr>
      </p:pic>
      <p:pic>
        <p:nvPicPr>
          <p:cNvPr id="23" name="Afbeelding 22"/>
          <p:cNvPicPr>
            <a:picLocks noChangeAspect="1"/>
          </p:cNvPicPr>
          <p:nvPr/>
        </p:nvPicPr>
        <p:blipFill rotWithShape="1">
          <a:blip r:embed="rId9"/>
          <a:srcRect l="17050" t="33024" r="61669" b="30375"/>
          <a:stretch/>
        </p:blipFill>
        <p:spPr>
          <a:xfrm>
            <a:off x="6555931" y="2467522"/>
            <a:ext cx="269390" cy="260485"/>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4403" y="4005038"/>
            <a:ext cx="2758755" cy="1835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fbeelding 1"/>
          <p:cNvPicPr>
            <a:picLocks noChangeAspect="1"/>
          </p:cNvPicPr>
          <p:nvPr/>
        </p:nvPicPr>
        <p:blipFill>
          <a:blip r:embed="rId11"/>
          <a:stretch>
            <a:fillRect/>
          </a:stretch>
        </p:blipFill>
        <p:spPr>
          <a:xfrm>
            <a:off x="1524000" y="1"/>
            <a:ext cx="1068356" cy="797799"/>
          </a:xfrm>
          <a:prstGeom prst="rect">
            <a:avLst/>
          </a:prstGeom>
        </p:spPr>
      </p:pic>
      <p:pic>
        <p:nvPicPr>
          <p:cNvPr id="3" name="Afbeelding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977746" y="4922951"/>
            <a:ext cx="1402164" cy="1402164"/>
          </a:xfrm>
          <a:prstGeom prst="rect">
            <a:avLst/>
          </a:prstGeom>
        </p:spPr>
      </p:pic>
    </p:spTree>
    <p:extLst>
      <p:ext uri="{BB962C8B-B14F-4D97-AF65-F5344CB8AC3E}">
        <p14:creationId xmlns:p14="http://schemas.microsoft.com/office/powerpoint/2010/main" val="821993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C0F5C9B5-383B-4631-848F-1C9B1E7589C5}"/>
              </a:ext>
            </a:extLst>
          </p:cNvPr>
          <p:cNvSpPr txBox="1"/>
          <p:nvPr/>
        </p:nvSpPr>
        <p:spPr>
          <a:xfrm>
            <a:off x="1414021" y="1291473"/>
            <a:ext cx="6702458" cy="646331"/>
          </a:xfrm>
          <a:prstGeom prst="rect">
            <a:avLst/>
          </a:prstGeom>
          <a:noFill/>
        </p:spPr>
        <p:txBody>
          <a:bodyPr wrap="square" rtlCol="0">
            <a:spAutoFit/>
          </a:bodyPr>
          <a:lstStyle/>
          <a:p>
            <a:r>
              <a:rPr lang="nl-NL" sz="3600" b="1" dirty="0">
                <a:solidFill>
                  <a:schemeClr val="accent6"/>
                </a:solidFill>
              </a:rPr>
              <a:t>Participatie samenleving</a:t>
            </a:r>
          </a:p>
        </p:txBody>
      </p:sp>
      <p:sp>
        <p:nvSpPr>
          <p:cNvPr id="5" name="Rechthoek: afgeronde hoeken 4">
            <a:extLst>
              <a:ext uri="{FF2B5EF4-FFF2-40B4-BE49-F238E27FC236}">
                <a16:creationId xmlns:a16="http://schemas.microsoft.com/office/drawing/2014/main" id="{BAA1B526-E44B-413E-AAC6-A3257243FDA6}"/>
              </a:ext>
            </a:extLst>
          </p:cNvPr>
          <p:cNvSpPr/>
          <p:nvPr/>
        </p:nvSpPr>
        <p:spPr>
          <a:xfrm rot="971604">
            <a:off x="10052610" y="485091"/>
            <a:ext cx="1450740" cy="113566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2013</a:t>
            </a:r>
          </a:p>
        </p:txBody>
      </p:sp>
      <p:sp>
        <p:nvSpPr>
          <p:cNvPr id="6" name="Rechthoek 5">
            <a:extLst>
              <a:ext uri="{FF2B5EF4-FFF2-40B4-BE49-F238E27FC236}">
                <a16:creationId xmlns:a16="http://schemas.microsoft.com/office/drawing/2014/main" id="{089303BE-024D-4A0B-A966-5044F7E7A742}"/>
              </a:ext>
            </a:extLst>
          </p:cNvPr>
          <p:cNvSpPr/>
          <p:nvPr/>
        </p:nvSpPr>
        <p:spPr>
          <a:xfrm>
            <a:off x="1480009" y="2126342"/>
            <a:ext cx="10067826" cy="2862322"/>
          </a:xfrm>
          <a:prstGeom prst="rect">
            <a:avLst/>
          </a:prstGeom>
        </p:spPr>
        <p:txBody>
          <a:bodyPr wrap="square">
            <a:spAutoFit/>
          </a:bodyPr>
          <a:lstStyle/>
          <a:p>
            <a:r>
              <a:rPr lang="nl-NL" b="1" dirty="0"/>
              <a:t>is een samenleving waarin iedereen die dat kan verantwoordelijkheid neemt voor zijn of haar eigen leven en omgeving, zonder hulp van de (landelijke) overheid.</a:t>
            </a:r>
          </a:p>
          <a:p>
            <a:endParaRPr lang="nl-NL" b="1" dirty="0"/>
          </a:p>
          <a:p>
            <a:r>
              <a:rPr lang="nl-NL" dirty="0"/>
              <a:t>‘De rol van de overheid is </a:t>
            </a:r>
            <a:r>
              <a:rPr lang="nl-NL" i="1" dirty="0"/>
              <a:t>het scheppen van voorzieningen </a:t>
            </a:r>
            <a:r>
              <a:rPr lang="nl-NL" dirty="0"/>
              <a:t>waarin mensen kunnen participeren en te zorgen dat iedereen toegang heeft tot die voorzieningen. </a:t>
            </a:r>
            <a:r>
              <a:rPr lang="nl-NL" i="1" dirty="0"/>
              <a:t>De </a:t>
            </a:r>
            <a:r>
              <a:rPr lang="nl-NL" i="1" dirty="0" err="1"/>
              <a:t>civil</a:t>
            </a:r>
            <a:r>
              <a:rPr lang="nl-NL" i="1" dirty="0"/>
              <a:t> society </a:t>
            </a:r>
            <a:r>
              <a:rPr lang="nl-NL" dirty="0"/>
              <a:t>is belangrijk omdat mensen vanuit hun eigen bewogenheid en betrokkenheid moeten participeren. </a:t>
            </a:r>
            <a:r>
              <a:rPr lang="nl-NL" i="1" dirty="0"/>
              <a:t>Participatie op de arbeidsmarkt </a:t>
            </a:r>
            <a:r>
              <a:rPr lang="nl-NL" dirty="0"/>
              <a:t>is een belangrijke voorwaarde voor het scheppen van andere bronnen van participatie. Door te werken neem je deel aan de samenleving, wat zorgt voor structuur, economische zelfstandigheid en maatschappelijke en persoonlijke autonomie. Als mensen op de arbeidsmarkt gerespecteerd en niet vernederd worden, is dat een prima vorm van participatie.’  </a:t>
            </a:r>
            <a:r>
              <a:rPr lang="nl-NL" b="1" dirty="0"/>
              <a:t>Evelien Tonkes, hoogleraar. </a:t>
            </a:r>
          </a:p>
        </p:txBody>
      </p:sp>
      <p:sp>
        <p:nvSpPr>
          <p:cNvPr id="7" name="Bijschrift: pijl-omhoog 6">
            <a:extLst>
              <a:ext uri="{FF2B5EF4-FFF2-40B4-BE49-F238E27FC236}">
                <a16:creationId xmlns:a16="http://schemas.microsoft.com/office/drawing/2014/main" id="{16384AEC-62D7-4EFE-B83F-BDF2EF139123}"/>
              </a:ext>
            </a:extLst>
          </p:cNvPr>
          <p:cNvSpPr/>
          <p:nvPr/>
        </p:nvSpPr>
        <p:spPr>
          <a:xfrm>
            <a:off x="6193410" y="5166933"/>
            <a:ext cx="5684617" cy="1385740"/>
          </a:xfrm>
          <a:prstGeom prst="upArrowCallo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Wat zijn de voordelen van de participatiesamenleving? </a:t>
            </a:r>
          </a:p>
        </p:txBody>
      </p:sp>
    </p:spTree>
    <p:extLst>
      <p:ext uri="{BB962C8B-B14F-4D97-AF65-F5344CB8AC3E}">
        <p14:creationId xmlns:p14="http://schemas.microsoft.com/office/powerpoint/2010/main" val="1639705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5C8759A-D2BF-4F81-8850-1746BB3D8007}"/>
              </a:ext>
            </a:extLst>
          </p:cNvPr>
          <p:cNvSpPr/>
          <p:nvPr/>
        </p:nvSpPr>
        <p:spPr>
          <a:xfrm>
            <a:off x="320510" y="890428"/>
            <a:ext cx="10586302" cy="923330"/>
          </a:xfrm>
          <a:prstGeom prst="rect">
            <a:avLst/>
          </a:prstGeom>
          <a:ln>
            <a:solidFill>
              <a:schemeClr val="accent6"/>
            </a:solidFill>
          </a:ln>
        </p:spPr>
        <p:txBody>
          <a:bodyPr wrap="square">
            <a:spAutoFit/>
          </a:bodyPr>
          <a:lstStyle/>
          <a:p>
            <a:r>
              <a:rPr lang="nl-NL" dirty="0">
                <a:solidFill>
                  <a:srgbClr val="57AB25"/>
                </a:solidFill>
                <a:latin typeface="Poppins"/>
              </a:rPr>
              <a:t>Voordeel #1</a:t>
            </a:r>
          </a:p>
          <a:p>
            <a:r>
              <a:rPr lang="nl-NL" dirty="0">
                <a:solidFill>
                  <a:srgbClr val="000000"/>
                </a:solidFill>
                <a:latin typeface="Roboto" panose="02000000000000000000" pitchFamily="2" charset="0"/>
              </a:rPr>
              <a:t>Als eerste en in tijden van bezuinigingen misschien wel cruciaal: de participatiesamenleving is goedkoper dan de verzorgingsstaat. </a:t>
            </a:r>
            <a:endParaRPr lang="nl-NL" b="0" i="0" dirty="0">
              <a:solidFill>
                <a:srgbClr val="000000"/>
              </a:solidFill>
              <a:effectLst/>
              <a:latin typeface="Roboto" panose="02000000000000000000" pitchFamily="2" charset="0"/>
            </a:endParaRPr>
          </a:p>
        </p:txBody>
      </p:sp>
      <p:sp>
        <p:nvSpPr>
          <p:cNvPr id="3" name="Rechthoek 2">
            <a:extLst>
              <a:ext uri="{FF2B5EF4-FFF2-40B4-BE49-F238E27FC236}">
                <a16:creationId xmlns:a16="http://schemas.microsoft.com/office/drawing/2014/main" id="{B75EE02F-7579-4CC3-8320-5052ED904C38}"/>
              </a:ext>
            </a:extLst>
          </p:cNvPr>
          <p:cNvSpPr/>
          <p:nvPr/>
        </p:nvSpPr>
        <p:spPr>
          <a:xfrm>
            <a:off x="2868890" y="419196"/>
            <a:ext cx="8037922" cy="369332"/>
          </a:xfrm>
          <a:prstGeom prst="rect">
            <a:avLst/>
          </a:prstGeom>
        </p:spPr>
        <p:txBody>
          <a:bodyPr wrap="square">
            <a:spAutoFit/>
          </a:bodyPr>
          <a:lstStyle/>
          <a:p>
            <a:r>
              <a:rPr lang="nl-NL" dirty="0">
                <a:hlinkClick r:id="rId2"/>
              </a:rPr>
              <a:t>https://www.movisie.nl/artikel/voordelen-participatiesamenleving</a:t>
            </a:r>
            <a:r>
              <a:rPr lang="nl-NL" dirty="0"/>
              <a:t>  | 2015</a:t>
            </a:r>
          </a:p>
        </p:txBody>
      </p:sp>
      <p:sp>
        <p:nvSpPr>
          <p:cNvPr id="4" name="Rechthoek 3">
            <a:extLst>
              <a:ext uri="{FF2B5EF4-FFF2-40B4-BE49-F238E27FC236}">
                <a16:creationId xmlns:a16="http://schemas.microsoft.com/office/drawing/2014/main" id="{DF56D588-5BE1-45D9-916C-C747235AC2C6}"/>
              </a:ext>
            </a:extLst>
          </p:cNvPr>
          <p:cNvSpPr/>
          <p:nvPr/>
        </p:nvSpPr>
        <p:spPr>
          <a:xfrm>
            <a:off x="1282048" y="1997839"/>
            <a:ext cx="10586302" cy="2862322"/>
          </a:xfrm>
          <a:prstGeom prst="rect">
            <a:avLst/>
          </a:prstGeom>
          <a:ln>
            <a:solidFill>
              <a:schemeClr val="accent6"/>
            </a:solidFill>
          </a:ln>
        </p:spPr>
        <p:txBody>
          <a:bodyPr wrap="square">
            <a:spAutoFit/>
          </a:bodyPr>
          <a:lstStyle/>
          <a:p>
            <a:r>
              <a:rPr lang="nl-NL" dirty="0">
                <a:solidFill>
                  <a:srgbClr val="57AB25"/>
                </a:solidFill>
                <a:latin typeface="Poppins"/>
              </a:rPr>
              <a:t>Voordeel #2</a:t>
            </a:r>
          </a:p>
          <a:p>
            <a:r>
              <a:rPr lang="nl-NL" dirty="0">
                <a:solidFill>
                  <a:srgbClr val="000000"/>
                </a:solidFill>
                <a:latin typeface="Roboto" panose="02000000000000000000" pitchFamily="2" charset="0"/>
              </a:rPr>
              <a:t>In de ideale participatiesamenleving doet iedereen mee, daar waar de verzorgingsstaat juist mensen buiten spel heeft gezet. Wie een ‘vlekje’ had werd goed verzorgd en van een inkomen voorzien om vervolgens achter de geraniums verder te leven. Met eenzaamheid en gevoelens van nutteloosheid als gevolg. In de participatiesamenleving zet iedere burger juist zijn of haar eigen kracht in en doet naar vermogen mee aan de samenleving. Wie een lichamelijke of verstandelijke beperking heeft, ontvangt niet meer automatisch en levenslang een uitkering maar is – met de nodige aanpassingen – actief en doet mee. Ook ouderen blijven zo lang mogelijk actief en wie werkloos is kan gestimuleerd (of gedwongen) worden bij te dragen aan de samenleving. Iedereen draagt bij en niemand zit eenzaam achter de geraniums, dat is het credo.</a:t>
            </a:r>
            <a:endParaRPr lang="nl-NL" b="0" i="0" dirty="0">
              <a:solidFill>
                <a:srgbClr val="000000"/>
              </a:solidFill>
              <a:effectLst/>
              <a:latin typeface="Roboto" panose="02000000000000000000" pitchFamily="2" charset="0"/>
            </a:endParaRPr>
          </a:p>
        </p:txBody>
      </p:sp>
      <p:sp>
        <p:nvSpPr>
          <p:cNvPr id="5" name="Rechthoek 4">
            <a:extLst>
              <a:ext uri="{FF2B5EF4-FFF2-40B4-BE49-F238E27FC236}">
                <a16:creationId xmlns:a16="http://schemas.microsoft.com/office/drawing/2014/main" id="{940561A8-4A20-4C16-97B6-784D4BB890D7}"/>
              </a:ext>
            </a:extLst>
          </p:cNvPr>
          <p:cNvSpPr/>
          <p:nvPr/>
        </p:nvSpPr>
        <p:spPr>
          <a:xfrm>
            <a:off x="320510" y="5103674"/>
            <a:ext cx="11481849" cy="1200329"/>
          </a:xfrm>
          <a:prstGeom prst="rect">
            <a:avLst/>
          </a:prstGeom>
          <a:ln>
            <a:solidFill>
              <a:schemeClr val="accent6"/>
            </a:solidFill>
          </a:ln>
        </p:spPr>
        <p:txBody>
          <a:bodyPr wrap="square">
            <a:spAutoFit/>
          </a:bodyPr>
          <a:lstStyle/>
          <a:p>
            <a:r>
              <a:rPr lang="nl-NL" dirty="0">
                <a:solidFill>
                  <a:srgbClr val="57AB25"/>
                </a:solidFill>
                <a:latin typeface="Poppins"/>
              </a:rPr>
              <a:t>Voordeel #3</a:t>
            </a:r>
          </a:p>
          <a:p>
            <a:r>
              <a:rPr lang="nl-NL" dirty="0">
                <a:solidFill>
                  <a:srgbClr val="000000"/>
                </a:solidFill>
                <a:latin typeface="Roboto" panose="02000000000000000000" pitchFamily="2" charset="0"/>
              </a:rPr>
              <a:t>En een derde voordeel is dat het in de ideale participatiesamenleving meer gaat om de ‘leefwereld’ en minder om de ‘systeemwereld’.</a:t>
            </a:r>
            <a:r>
              <a:rPr lang="nl-NL" dirty="0"/>
              <a:t> De participatiesamenleving richt zich juist op de leefwereld van echte mensen, op actieve burgers. Het is kleinschaliger, informeler, praktischer en gaat gepaard met meer passie en plezier, zo is de gedachte.</a:t>
            </a:r>
            <a:endParaRPr lang="nl-NL"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220915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2">
            <a:extLst>
              <a:ext uri="{FF2B5EF4-FFF2-40B4-BE49-F238E27FC236}">
                <a16:creationId xmlns:a16="http://schemas.microsoft.com/office/drawing/2014/main" id="{3E0F0057-1CF3-4F5C-A309-5DA3ACE9C9BC}"/>
              </a:ext>
            </a:extLst>
          </p:cNvPr>
          <p:cNvSpPr txBox="1">
            <a:spLocks/>
          </p:cNvSpPr>
          <p:nvPr/>
        </p:nvSpPr>
        <p:spPr>
          <a:xfrm>
            <a:off x="1962630" y="1228245"/>
            <a:ext cx="9933997" cy="4929411"/>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800" dirty="0"/>
              <a:t>Sinds 2005 heeft het aantal burgercollectieven in Nederland, ook wel samengevat onder de term </a:t>
            </a:r>
            <a:r>
              <a:rPr lang="nl-NL" sz="2800" b="1" dirty="0" err="1">
                <a:solidFill>
                  <a:schemeClr val="accent6"/>
                </a:solidFill>
              </a:rPr>
              <a:t>commons</a:t>
            </a:r>
            <a:r>
              <a:rPr lang="nl-NL" sz="2800" b="1" dirty="0"/>
              <a:t>, </a:t>
            </a:r>
            <a:r>
              <a:rPr lang="nl-NL" sz="2800" dirty="0"/>
              <a:t>een enorme vlucht genomen. </a:t>
            </a:r>
          </a:p>
          <a:p>
            <a:r>
              <a:rPr lang="nl-NL" sz="2800" dirty="0"/>
              <a:t>In een burgercollectief nemen burgers zelf het initiatief tot gezamenlijk beheer in situaties waar de overheid of de markt het laat afweten. </a:t>
            </a:r>
          </a:p>
          <a:p>
            <a:r>
              <a:rPr lang="nl-NL" sz="2800" dirty="0"/>
              <a:t>Ouderparticipatiecrèches, Wikipedia, broodfondsen of windenergie-coöperaties zijn daar goede voorbeelden van. </a:t>
            </a:r>
          </a:p>
          <a:p>
            <a:r>
              <a:rPr lang="nl-NL" sz="2800" dirty="0"/>
              <a:t>Uitgangspunt is dat men niet uitgaat van het eigen belang. Op korte termijn moet er misschien zelfs iets worden ingeleverd. Maar uiteindelijk komt het collectieve belang alle participerende leden ten goede.</a:t>
            </a:r>
          </a:p>
        </p:txBody>
      </p:sp>
      <p:sp>
        <p:nvSpPr>
          <p:cNvPr id="3" name="Tekstvak 2">
            <a:extLst>
              <a:ext uri="{FF2B5EF4-FFF2-40B4-BE49-F238E27FC236}">
                <a16:creationId xmlns:a16="http://schemas.microsoft.com/office/drawing/2014/main" id="{3DCAD384-DA1D-44CB-87C4-AAE09B60873E}"/>
              </a:ext>
            </a:extLst>
          </p:cNvPr>
          <p:cNvSpPr txBox="1"/>
          <p:nvPr/>
        </p:nvSpPr>
        <p:spPr>
          <a:xfrm>
            <a:off x="7447175" y="452487"/>
            <a:ext cx="4524866" cy="646331"/>
          </a:xfrm>
          <a:prstGeom prst="rect">
            <a:avLst/>
          </a:prstGeom>
          <a:noFill/>
        </p:spPr>
        <p:txBody>
          <a:bodyPr wrap="square" rtlCol="0">
            <a:spAutoFit/>
          </a:bodyPr>
          <a:lstStyle/>
          <a:p>
            <a:r>
              <a:rPr lang="nl-NL" sz="3600" b="1" dirty="0">
                <a:solidFill>
                  <a:schemeClr val="accent6"/>
                </a:solidFill>
              </a:rPr>
              <a:t>Burgercollectieven:</a:t>
            </a:r>
          </a:p>
        </p:txBody>
      </p:sp>
    </p:spTree>
    <p:extLst>
      <p:ext uri="{BB962C8B-B14F-4D97-AF65-F5344CB8AC3E}">
        <p14:creationId xmlns:p14="http://schemas.microsoft.com/office/powerpoint/2010/main" val="423751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1BCBE18-EAB6-45CF-9292-56A707FF6322}"/>
              </a:ext>
            </a:extLst>
          </p:cNvPr>
          <p:cNvSpPr/>
          <p:nvPr/>
        </p:nvSpPr>
        <p:spPr>
          <a:xfrm>
            <a:off x="1421876" y="1186634"/>
            <a:ext cx="9348247" cy="923330"/>
          </a:xfrm>
          <a:prstGeom prst="rect">
            <a:avLst/>
          </a:prstGeom>
        </p:spPr>
        <p:txBody>
          <a:bodyPr wrap="square">
            <a:spAutoFit/>
          </a:bodyPr>
          <a:lstStyle/>
          <a:p>
            <a:r>
              <a:rPr lang="nl-NL" sz="3600" b="1" dirty="0">
                <a:solidFill>
                  <a:schemeClr val="accent6"/>
                </a:solidFill>
              </a:rPr>
              <a:t>Tegenlicht</a:t>
            </a:r>
            <a:r>
              <a:rPr lang="nl-NL" dirty="0"/>
              <a:t>  Documentaire (kijk ongeveer 15 min) </a:t>
            </a:r>
          </a:p>
          <a:p>
            <a:r>
              <a:rPr lang="nl-NL" dirty="0">
                <a:hlinkClick r:id="rId2"/>
              </a:rPr>
              <a:t>https://www.vpro.nl/programmas/tegenlicht/kijk/afleveringen/2017-2018/Ons-gemeengoed.html</a:t>
            </a:r>
            <a:r>
              <a:rPr lang="nl-NL" dirty="0"/>
              <a:t>  </a:t>
            </a:r>
          </a:p>
        </p:txBody>
      </p:sp>
      <p:sp>
        <p:nvSpPr>
          <p:cNvPr id="4" name="Tekstvak 3">
            <a:extLst>
              <a:ext uri="{FF2B5EF4-FFF2-40B4-BE49-F238E27FC236}">
                <a16:creationId xmlns:a16="http://schemas.microsoft.com/office/drawing/2014/main" id="{26CCEF60-BF47-4809-ADE7-255FEDA593CB}"/>
              </a:ext>
            </a:extLst>
          </p:cNvPr>
          <p:cNvSpPr txBox="1"/>
          <p:nvPr/>
        </p:nvSpPr>
        <p:spPr>
          <a:xfrm>
            <a:off x="1489435" y="2305789"/>
            <a:ext cx="4741682" cy="1138773"/>
          </a:xfrm>
          <a:prstGeom prst="rect">
            <a:avLst/>
          </a:prstGeom>
          <a:noFill/>
        </p:spPr>
        <p:txBody>
          <a:bodyPr wrap="square" rtlCol="0">
            <a:spAutoFit/>
          </a:bodyPr>
          <a:lstStyle/>
          <a:p>
            <a:r>
              <a:rPr lang="nl-NL" sz="3200" b="1" dirty="0">
                <a:solidFill>
                  <a:schemeClr val="accent6"/>
                </a:solidFill>
              </a:rPr>
              <a:t>Evolutiegids</a:t>
            </a:r>
            <a:r>
              <a:rPr lang="nl-NL" dirty="0"/>
              <a:t>  Leesvoer</a:t>
            </a:r>
          </a:p>
          <a:p>
            <a:endParaRPr lang="nl-NL" dirty="0"/>
          </a:p>
          <a:p>
            <a:endParaRPr lang="nl-NL" dirty="0"/>
          </a:p>
        </p:txBody>
      </p:sp>
      <p:sp>
        <p:nvSpPr>
          <p:cNvPr id="5" name="Rechthoek 4">
            <a:extLst>
              <a:ext uri="{FF2B5EF4-FFF2-40B4-BE49-F238E27FC236}">
                <a16:creationId xmlns:a16="http://schemas.microsoft.com/office/drawing/2014/main" id="{74928ED6-60E1-409C-81BE-EFF343B0D305}"/>
              </a:ext>
            </a:extLst>
          </p:cNvPr>
          <p:cNvSpPr/>
          <p:nvPr/>
        </p:nvSpPr>
        <p:spPr>
          <a:xfrm>
            <a:off x="1489435" y="2891673"/>
            <a:ext cx="3362587" cy="369332"/>
          </a:xfrm>
          <a:prstGeom prst="rect">
            <a:avLst/>
          </a:prstGeom>
        </p:spPr>
        <p:txBody>
          <a:bodyPr wrap="none">
            <a:spAutoFit/>
          </a:bodyPr>
          <a:lstStyle/>
          <a:p>
            <a:r>
              <a:rPr lang="nl-NL" dirty="0">
                <a:hlinkClick r:id="rId3"/>
              </a:rPr>
              <a:t>https://evolutiegids.nl/commons/</a:t>
            </a:r>
            <a:endParaRPr lang="nl-NL" dirty="0"/>
          </a:p>
        </p:txBody>
      </p:sp>
      <p:sp>
        <p:nvSpPr>
          <p:cNvPr id="6" name="Bijschrift: pijl-omhoog 5">
            <a:extLst>
              <a:ext uri="{FF2B5EF4-FFF2-40B4-BE49-F238E27FC236}">
                <a16:creationId xmlns:a16="http://schemas.microsoft.com/office/drawing/2014/main" id="{2CF02CC2-62C5-4081-9095-2D65B15D96B3}"/>
              </a:ext>
            </a:extLst>
          </p:cNvPr>
          <p:cNvSpPr/>
          <p:nvPr/>
        </p:nvSpPr>
        <p:spPr>
          <a:xfrm>
            <a:off x="7598005" y="2648932"/>
            <a:ext cx="3846136" cy="384604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a:t>Kies uit een van de opties en beantwoord; </a:t>
            </a:r>
          </a:p>
          <a:p>
            <a:pPr algn="ctr"/>
            <a:r>
              <a:rPr lang="nl-NL" sz="2000" dirty="0"/>
              <a:t>Wie?</a:t>
            </a:r>
          </a:p>
          <a:p>
            <a:pPr algn="ctr"/>
            <a:r>
              <a:rPr lang="nl-NL" sz="2000" dirty="0"/>
              <a:t>Waarom?</a:t>
            </a:r>
          </a:p>
          <a:p>
            <a:pPr algn="ctr"/>
            <a:r>
              <a:rPr lang="nl-NL" sz="2000" dirty="0"/>
              <a:t>Wat?</a:t>
            </a:r>
          </a:p>
          <a:p>
            <a:pPr algn="ctr"/>
            <a:r>
              <a:rPr lang="nl-NL" sz="2000" dirty="0"/>
              <a:t>Hoe?</a:t>
            </a:r>
          </a:p>
          <a:p>
            <a:pPr algn="ctr"/>
            <a:r>
              <a:rPr lang="nl-NL" sz="2000" dirty="0"/>
              <a:t>Voordeel? Nadeel?</a:t>
            </a:r>
          </a:p>
          <a:p>
            <a:pPr algn="ctr"/>
            <a:r>
              <a:rPr lang="nl-NL" sz="2000" dirty="0"/>
              <a:t>Wat vind jij ervan? </a:t>
            </a:r>
          </a:p>
        </p:txBody>
      </p:sp>
      <p:sp>
        <p:nvSpPr>
          <p:cNvPr id="3" name="Rechthoek 2">
            <a:extLst>
              <a:ext uri="{FF2B5EF4-FFF2-40B4-BE49-F238E27FC236}">
                <a16:creationId xmlns:a16="http://schemas.microsoft.com/office/drawing/2014/main" id="{03769924-2B33-485F-8704-EA9C4AD9153F}"/>
              </a:ext>
            </a:extLst>
          </p:cNvPr>
          <p:cNvSpPr/>
          <p:nvPr/>
        </p:nvSpPr>
        <p:spPr>
          <a:xfrm>
            <a:off x="1489435" y="3959287"/>
            <a:ext cx="6096000" cy="646331"/>
          </a:xfrm>
          <a:prstGeom prst="rect">
            <a:avLst/>
          </a:prstGeom>
        </p:spPr>
        <p:txBody>
          <a:bodyPr>
            <a:spAutoFit/>
          </a:bodyPr>
          <a:lstStyle/>
          <a:p>
            <a:r>
              <a:rPr lang="nl-NL" dirty="0">
                <a:hlinkClick r:id="rId4"/>
              </a:rPr>
              <a:t>https://www.buurtwijs.nl/content/wijsheid-van-een-burgerinitiatief-samenwerken-vermenigvuldigen</a:t>
            </a:r>
            <a:r>
              <a:rPr lang="nl-NL" dirty="0"/>
              <a:t> </a:t>
            </a:r>
          </a:p>
        </p:txBody>
      </p:sp>
      <p:sp>
        <p:nvSpPr>
          <p:cNvPr id="7" name="Tekstvak 6">
            <a:extLst>
              <a:ext uri="{FF2B5EF4-FFF2-40B4-BE49-F238E27FC236}">
                <a16:creationId xmlns:a16="http://schemas.microsoft.com/office/drawing/2014/main" id="{082DA1BF-DBF0-408D-B3F5-24DC9A93B64A}"/>
              </a:ext>
            </a:extLst>
          </p:cNvPr>
          <p:cNvSpPr txBox="1"/>
          <p:nvPr/>
        </p:nvSpPr>
        <p:spPr>
          <a:xfrm>
            <a:off x="1421876" y="3436067"/>
            <a:ext cx="3913695" cy="523220"/>
          </a:xfrm>
          <a:prstGeom prst="rect">
            <a:avLst/>
          </a:prstGeom>
          <a:noFill/>
        </p:spPr>
        <p:txBody>
          <a:bodyPr wrap="square" rtlCol="0">
            <a:spAutoFit/>
          </a:bodyPr>
          <a:lstStyle/>
          <a:p>
            <a:r>
              <a:rPr lang="nl-NL" sz="2800" b="1" dirty="0">
                <a:solidFill>
                  <a:schemeClr val="accent6"/>
                </a:solidFill>
              </a:rPr>
              <a:t>Burgerinitiatief </a:t>
            </a:r>
            <a:r>
              <a:rPr lang="nl-NL" dirty="0"/>
              <a:t>Leesvoer</a:t>
            </a:r>
            <a:r>
              <a:rPr lang="nl-NL" sz="2000" dirty="0"/>
              <a:t> </a:t>
            </a:r>
          </a:p>
        </p:txBody>
      </p:sp>
    </p:spTree>
    <p:extLst>
      <p:ext uri="{BB962C8B-B14F-4D97-AF65-F5344CB8AC3E}">
        <p14:creationId xmlns:p14="http://schemas.microsoft.com/office/powerpoint/2010/main" val="263267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0E858D4-3C54-4E4D-9BDF-B963CD846C5C}"/>
              </a:ext>
            </a:extLst>
          </p:cNvPr>
          <p:cNvSpPr txBox="1"/>
          <p:nvPr/>
        </p:nvSpPr>
        <p:spPr>
          <a:xfrm>
            <a:off x="1357461" y="1338605"/>
            <a:ext cx="9888716" cy="584775"/>
          </a:xfrm>
          <a:prstGeom prst="rect">
            <a:avLst/>
          </a:prstGeom>
          <a:noFill/>
        </p:spPr>
        <p:txBody>
          <a:bodyPr wrap="square" rtlCol="0">
            <a:spAutoFit/>
          </a:bodyPr>
          <a:lstStyle/>
          <a:p>
            <a:r>
              <a:rPr lang="nl-NL" sz="3200" b="1" dirty="0">
                <a:solidFill>
                  <a:schemeClr val="accent6"/>
                </a:solidFill>
              </a:rPr>
              <a:t>Hoe staat het nu met de participatiesamenleving?! </a:t>
            </a:r>
          </a:p>
        </p:txBody>
      </p:sp>
      <p:sp>
        <p:nvSpPr>
          <p:cNvPr id="3" name="Tekstvak 2">
            <a:extLst>
              <a:ext uri="{FF2B5EF4-FFF2-40B4-BE49-F238E27FC236}">
                <a16:creationId xmlns:a16="http://schemas.microsoft.com/office/drawing/2014/main" id="{9DD9751A-3417-4015-90BA-BD7881C7C9D2}"/>
              </a:ext>
            </a:extLst>
          </p:cNvPr>
          <p:cNvSpPr txBox="1"/>
          <p:nvPr/>
        </p:nvSpPr>
        <p:spPr>
          <a:xfrm>
            <a:off x="1359031" y="2185158"/>
            <a:ext cx="9473938" cy="738664"/>
          </a:xfrm>
          <a:prstGeom prst="rect">
            <a:avLst/>
          </a:prstGeom>
          <a:noFill/>
        </p:spPr>
        <p:txBody>
          <a:bodyPr wrap="square" rtlCol="0">
            <a:spAutoFit/>
          </a:bodyPr>
          <a:lstStyle/>
          <a:p>
            <a:r>
              <a:rPr lang="nl-NL" sz="2400" dirty="0"/>
              <a:t>Door MOVISIE zijn vijf signalen gevonden in een onderzoek van 2017.  </a:t>
            </a:r>
          </a:p>
          <a:p>
            <a:endParaRPr lang="nl-NL" dirty="0"/>
          </a:p>
        </p:txBody>
      </p:sp>
      <p:sp>
        <p:nvSpPr>
          <p:cNvPr id="4" name="Bijschrift: pijl-omhoog 3">
            <a:extLst>
              <a:ext uri="{FF2B5EF4-FFF2-40B4-BE49-F238E27FC236}">
                <a16:creationId xmlns:a16="http://schemas.microsoft.com/office/drawing/2014/main" id="{C9EDF68C-2E5E-47FE-9A94-92191F11C440}"/>
              </a:ext>
            </a:extLst>
          </p:cNvPr>
          <p:cNvSpPr/>
          <p:nvPr/>
        </p:nvSpPr>
        <p:spPr>
          <a:xfrm>
            <a:off x="4308050" y="3063712"/>
            <a:ext cx="6938128" cy="296944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nl-NL" sz="2800" dirty="0"/>
              <a:t>Maak vijf groepjes </a:t>
            </a:r>
          </a:p>
          <a:p>
            <a:pPr marL="342900" indent="-342900">
              <a:buFont typeface="Arial" panose="020B0604020202020204" pitchFamily="34" charset="0"/>
              <a:buChar char="•"/>
            </a:pPr>
            <a:r>
              <a:rPr lang="nl-NL" sz="2800" dirty="0"/>
              <a:t>Ieder groepje leest 1 signaal </a:t>
            </a:r>
          </a:p>
          <a:p>
            <a:pPr marL="342900" indent="-342900">
              <a:buFont typeface="Arial" panose="020B0604020202020204" pitchFamily="34" charset="0"/>
              <a:buChar char="•"/>
            </a:pPr>
            <a:r>
              <a:rPr lang="nl-NL" sz="2800" dirty="0"/>
              <a:t>En rapporteert hierover terug aan de groep</a:t>
            </a:r>
            <a:r>
              <a:rPr lang="nl-NL" dirty="0"/>
              <a:t>.</a:t>
            </a:r>
          </a:p>
        </p:txBody>
      </p:sp>
    </p:spTree>
    <p:extLst>
      <p:ext uri="{BB962C8B-B14F-4D97-AF65-F5344CB8AC3E}">
        <p14:creationId xmlns:p14="http://schemas.microsoft.com/office/powerpoint/2010/main" val="831454084"/>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0" ma:contentTypeDescription="Een nieuw document maken." ma:contentTypeScope="" ma:versionID="d642efe41fcea88d5f514d462b90a26a">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5a1ffd1461ecf3d7dc907e04825cc141"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EF9C48-3265-4BC1-BE3C-BDF177C0037E}">
  <ds:schemaRefs>
    <ds:schemaRef ds:uri="http://schemas.microsoft.com/sharepoint/v3/contenttype/forms"/>
  </ds:schemaRefs>
</ds:datastoreItem>
</file>

<file path=customXml/itemProps2.xml><?xml version="1.0" encoding="utf-8"?>
<ds:datastoreItem xmlns:ds="http://schemas.openxmlformats.org/officeDocument/2006/customXml" ds:itemID="{76888300-CC1C-40FF-8F3E-9EA93C6250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38D367-4FDE-406D-AD83-8A07BC7D0C21}">
  <ds:schemaRefs>
    <ds:schemaRef ds:uri="http://schemas.microsoft.com/office/2006/metadata/properties"/>
    <ds:schemaRef ds:uri="http://schemas.microsoft.com/office/2006/documentManagement/types"/>
    <ds:schemaRef ds:uri="http://purl.org/dc/terms/"/>
    <ds:schemaRef ds:uri="http://purl.org/dc/elements/1.1/"/>
    <ds:schemaRef ds:uri="47a28104-336f-447d-946e-e305ac2bcd47"/>
    <ds:schemaRef ds:uri="http://schemas.openxmlformats.org/package/2006/metadata/core-properties"/>
    <ds:schemaRef ds:uri="http://schemas.microsoft.com/office/infopath/2007/PartnerControls"/>
    <ds:schemaRef ds:uri="http://www.w3.org/XML/1998/namespace"/>
    <ds:schemaRef ds:uri="http://purl.org/dc/dcmitype/"/>
    <ds:schemaRef ds:uri="34354c1b-6b8c-435b-ad50-990538c19557"/>
  </ds:schemaRefs>
</ds:datastoreItem>
</file>

<file path=docProps/app.xml><?xml version="1.0" encoding="utf-8"?>
<Properties xmlns="http://schemas.openxmlformats.org/officeDocument/2006/extended-properties" xmlns:vt="http://schemas.openxmlformats.org/officeDocument/2006/docPropsVTypes">
  <TotalTime>209</TotalTime>
  <Words>1271</Words>
  <Application>Microsoft Office PowerPoint</Application>
  <PresentationFormat>Breedbeeld</PresentationFormat>
  <Paragraphs>138</Paragraphs>
  <Slides>17</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17</vt:i4>
      </vt:variant>
    </vt:vector>
  </HeadingPairs>
  <TitlesOfParts>
    <vt:vector size="25" baseType="lpstr">
      <vt:lpstr>Arial</vt:lpstr>
      <vt:lpstr>Calibri</vt:lpstr>
      <vt:lpstr>Comic Sans MS</vt:lpstr>
      <vt:lpstr>Lucida Handwriting</vt:lpstr>
      <vt:lpstr>Poppins</vt:lpstr>
      <vt:lpstr>Roboto</vt:lpstr>
      <vt:lpstr>Rockwell Light</vt:lpstr>
      <vt:lpstr>Helicon 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4</cp:revision>
  <dcterms:created xsi:type="dcterms:W3CDTF">2019-11-11T10:54:05Z</dcterms:created>
  <dcterms:modified xsi:type="dcterms:W3CDTF">2019-11-21T09:00:39Z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